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8" r:id="rId1"/>
  </p:sldMasterIdLst>
  <p:notesMasterIdLst>
    <p:notesMasterId r:id="rId34"/>
  </p:notesMasterIdLst>
  <p:handoutMasterIdLst>
    <p:handoutMasterId r:id="rId35"/>
  </p:handoutMasterIdLst>
  <p:sldIdLst>
    <p:sldId id="615" r:id="rId2"/>
    <p:sldId id="630" r:id="rId3"/>
    <p:sldId id="632" r:id="rId4"/>
    <p:sldId id="633" r:id="rId5"/>
    <p:sldId id="634" r:id="rId6"/>
    <p:sldId id="635" r:id="rId7"/>
    <p:sldId id="636" r:id="rId8"/>
    <p:sldId id="665" r:id="rId9"/>
    <p:sldId id="666" r:id="rId10"/>
    <p:sldId id="637" r:id="rId11"/>
    <p:sldId id="638" r:id="rId12"/>
    <p:sldId id="662" r:id="rId13"/>
    <p:sldId id="639" r:id="rId14"/>
    <p:sldId id="640" r:id="rId15"/>
    <p:sldId id="641" r:id="rId16"/>
    <p:sldId id="663" r:id="rId17"/>
    <p:sldId id="664" r:id="rId18"/>
    <p:sldId id="647" r:id="rId19"/>
    <p:sldId id="648" r:id="rId20"/>
    <p:sldId id="649" r:id="rId21"/>
    <p:sldId id="650" r:id="rId22"/>
    <p:sldId id="651" r:id="rId23"/>
    <p:sldId id="652" r:id="rId24"/>
    <p:sldId id="667" r:id="rId25"/>
    <p:sldId id="658" r:id="rId26"/>
    <p:sldId id="659" r:id="rId27"/>
    <p:sldId id="660" r:id="rId28"/>
    <p:sldId id="654" r:id="rId29"/>
    <p:sldId id="655" r:id="rId30"/>
    <p:sldId id="661" r:id="rId31"/>
    <p:sldId id="656" r:id="rId32"/>
    <p:sldId id="668" r:id="rId3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E4007F"/>
    <a:srgbClr val="00FF00"/>
    <a:srgbClr val="0000FF"/>
    <a:srgbClr val="FF0000"/>
    <a:srgbClr val="00FFFF"/>
    <a:srgbClr val="0071BC"/>
    <a:srgbClr val="FFFFFF"/>
    <a:srgbClr val="FF0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 autoAdjust="0"/>
  </p:normalViewPr>
  <p:slideViewPr>
    <p:cSldViewPr>
      <p:cViewPr>
        <p:scale>
          <a:sx n="100" d="100"/>
          <a:sy n="100" d="100"/>
        </p:scale>
        <p:origin x="-1440" y="-496"/>
      </p:cViewPr>
      <p:guideLst>
        <p:guide orient="horz" pos="2160"/>
        <p:guide orient="horz" pos="1185"/>
        <p:guide orient="horz" pos="3112"/>
        <p:guide orient="horz" pos="3906"/>
        <p:guide orient="horz" pos="414"/>
        <p:guide pos="512"/>
        <p:guide pos="5728"/>
        <p:guide pos="3120"/>
        <p:guide pos="2145"/>
        <p:guide pos="4095"/>
        <p:guide pos="3301"/>
        <p:guide pos="2939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1921843102945"/>
          <c:y val="0.110970350928356"/>
          <c:w val="0.933784971323029"/>
          <c:h val="0.8155215709147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cat>
            <c:numRef>
              <c:f>graph!$B$2:$B$6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graph!$C$2:$C$6</c:f>
              <c:numCache>
                <c:formatCode>"¥"#,##0_);\("¥"#,##0\)</c:formatCode>
                <c:ptCount val="5"/>
                <c:pt idx="0">
                  <c:v>120.0</c:v>
                </c:pt>
                <c:pt idx="1">
                  <c:v>200.0</c:v>
                </c:pt>
                <c:pt idx="2">
                  <c:v>160.0</c:v>
                </c:pt>
                <c:pt idx="3">
                  <c:v>240.0</c:v>
                </c:pt>
                <c:pt idx="4">
                  <c:v>360.0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95934840"/>
        <c:axId val="2133283432"/>
      </c:barChart>
      <c:lineChart>
        <c:grouping val="standard"/>
        <c:varyColors val="0"/>
        <c:ser>
          <c:idx val="1"/>
          <c:order val="1"/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graph!$D$2:$D$6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934840"/>
        <c:axId val="2133283432"/>
      </c:lineChart>
      <c:catAx>
        <c:axId val="-209593484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38100">
            <a:solidFill>
              <a:schemeClr val="tx1">
                <a:lumMod val="60000"/>
                <a:lumOff val="4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BIZ UDPゴシック R"/>
                <a:ea typeface="BIZ UDPゴシック R"/>
                <a:cs typeface="BIZ UDPゴシック R"/>
              </a:defRPr>
            </a:pPr>
            <a:endParaRPr lang="ja-JP"/>
          </a:p>
        </c:txPr>
        <c:crossAx val="2133283432"/>
        <c:crosses val="autoZero"/>
        <c:auto val="1"/>
        <c:lblAlgn val="ctr"/>
        <c:lblOffset val="100"/>
        <c:tickMarkSkip val="1"/>
        <c:noMultiLvlLbl val="0"/>
      </c:catAx>
      <c:valAx>
        <c:axId val="2133283432"/>
        <c:scaling>
          <c:orientation val="minMax"/>
          <c:max val="400.0"/>
          <c:min val="0.0"/>
        </c:scaling>
        <c:delete val="0"/>
        <c:axPos val="l"/>
        <c:majorGridlines>
          <c:spPr>
            <a:ln w="6350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c:spPr>
        </c:majorGridlines>
        <c:numFmt formatCode="#,##0_);[Red]\(#,##0\)" sourceLinked="0"/>
        <c:majorTickMark val="in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BIZ UDPゴシック R"/>
                <a:ea typeface="BIZ UDPゴシック R"/>
                <a:cs typeface="BIZ UDPゴシック R"/>
              </a:defRPr>
            </a:pPr>
            <a:endParaRPr lang="ja-JP"/>
          </a:p>
        </c:txPr>
        <c:crossAx val="-2095934840"/>
        <c:crosses val="autoZero"/>
        <c:crossBetween val="between"/>
        <c:majorUnit val="10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1921843102945"/>
          <c:y val="0.110970350928356"/>
          <c:w val="0.933784971323029"/>
          <c:h val="0.815521570914747"/>
        </c:manualLayout>
      </c:layout>
      <c:pieChart>
        <c:varyColors val="1"/>
        <c:ser>
          <c:idx val="0"/>
          <c:order val="0"/>
          <c:spPr>
            <a:solidFill>
              <a:schemeClr val="tx2"/>
            </a:solidFill>
            <a:ln w="254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chemeClr val="bg2"/>
              </a:solidFill>
              <a:ln w="25400">
                <a:noFill/>
              </a:ln>
            </c:spPr>
          </c:dPt>
          <c:cat>
            <c:numRef>
              <c:f>graph!$B$2:$B$7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graph!$C$2:$C$7</c:f>
              <c:numCache>
                <c:formatCode>0%</c:formatCode>
                <c:ptCount val="6"/>
                <c:pt idx="0">
                  <c:v>0.35</c:v>
                </c:pt>
                <c:pt idx="1">
                  <c:v>0.3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lineChart>
        <c:grouping val="standard"/>
        <c:varyColors val="0"/>
        <c:ser>
          <c:idx val="1"/>
          <c:order val="1"/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graph!$D$2:$D$6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519336"/>
        <c:axId val="-2092522200"/>
      </c:lineChart>
      <c:catAx>
        <c:axId val="-2092519336"/>
        <c:scaling>
          <c:orientation val="minMax"/>
        </c:scaling>
        <c:delete val="1"/>
        <c:axPos val="b"/>
        <c:numFmt formatCode="General" sourceLinked="0"/>
        <c:majorTickMark val="in"/>
        <c:minorTickMark val="none"/>
        <c:tickLblPos val="low"/>
        <c:crossAx val="-2092522200"/>
        <c:crosses val="autoZero"/>
        <c:auto val="1"/>
        <c:lblAlgn val="ctr"/>
        <c:lblOffset val="0"/>
        <c:tickMarkSkip val="1"/>
        <c:noMultiLvlLbl val="0"/>
      </c:catAx>
      <c:valAx>
        <c:axId val="-20925222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extTo"/>
        <c:crossAx val="-2092519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1921843102945"/>
          <c:y val="0.110970350928356"/>
          <c:w val="0.933784971323029"/>
          <c:h val="0.815521570914747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graph!$B$2:$B$6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graph!$C$2:$C$6</c:f>
              <c:numCache>
                <c:formatCode>0.00_);[Red]\(0.00\)</c:formatCode>
                <c:ptCount val="5"/>
                <c:pt idx="0">
                  <c:v>0.2</c:v>
                </c:pt>
                <c:pt idx="1">
                  <c:v>0.8</c:v>
                </c:pt>
                <c:pt idx="2">
                  <c:v>0.5</c:v>
                </c:pt>
                <c:pt idx="3">
                  <c:v>1.2</c:v>
                </c:pt>
                <c:pt idx="4">
                  <c:v>2.0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graph!$B$2:$B$6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graph!$D$2:$D$6</c:f>
              <c:numCache>
                <c:formatCode>0.00_);[Red]\(0.00\)</c:formatCode>
                <c:ptCount val="5"/>
                <c:pt idx="0">
                  <c:v>0.5</c:v>
                </c:pt>
                <c:pt idx="1">
                  <c:v>1.2</c:v>
                </c:pt>
                <c:pt idx="2">
                  <c:v>0.6</c:v>
                </c:pt>
                <c:pt idx="3">
                  <c:v>2.5</c:v>
                </c:pt>
                <c:pt idx="4">
                  <c:v>1.8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graph!$B$2:$B$6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graph!$E$2:$E$6</c:f>
              <c:numCache>
                <c:formatCode>0.00_);[Red]\(0.00\)</c:formatCode>
                <c:ptCount val="5"/>
                <c:pt idx="0">
                  <c:v>0.6</c:v>
                </c:pt>
                <c:pt idx="1">
                  <c:v>1.6</c:v>
                </c:pt>
                <c:pt idx="2">
                  <c:v>1.5</c:v>
                </c:pt>
                <c:pt idx="3">
                  <c:v>2.0</c:v>
                </c:pt>
                <c:pt idx="4">
                  <c:v>0.3</c:v>
                </c:pt>
              </c:numCache>
            </c:numRef>
          </c:val>
          <c:smooth val="0"/>
        </c:ser>
        <c:ser>
          <c:idx val="3"/>
          <c:order val="3"/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graph!$B$2:$B$6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graph!$F$2:$F$6</c:f>
              <c:numCache>
                <c:formatCode>0.00_);[Red]\(0.00\)</c:formatCode>
                <c:ptCount val="5"/>
                <c:pt idx="0">
                  <c:v>0.8</c:v>
                </c:pt>
                <c:pt idx="1">
                  <c:v>1.3</c:v>
                </c:pt>
                <c:pt idx="2">
                  <c:v>1.2</c:v>
                </c:pt>
                <c:pt idx="3">
                  <c:v>1.5</c:v>
                </c:pt>
                <c:pt idx="4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9110680"/>
        <c:axId val="-2089107384"/>
      </c:lineChart>
      <c:catAx>
        <c:axId val="-208911068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38100">
            <a:solidFill>
              <a:schemeClr val="tx1">
                <a:lumMod val="60000"/>
                <a:lumOff val="4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BIZ UDPゴシック R"/>
                <a:ea typeface="BIZ UDPゴシック R"/>
                <a:cs typeface="BIZ UDPゴシック R"/>
              </a:defRPr>
            </a:pPr>
            <a:endParaRPr lang="ja-JP"/>
          </a:p>
        </c:txPr>
        <c:crossAx val="-2089107384"/>
        <c:crosses val="autoZero"/>
        <c:auto val="1"/>
        <c:lblAlgn val="ctr"/>
        <c:lblOffset val="100"/>
        <c:tickMarkSkip val="1"/>
        <c:noMultiLvlLbl val="0"/>
      </c:catAx>
      <c:valAx>
        <c:axId val="-2089107384"/>
        <c:scaling>
          <c:orientation val="minMax"/>
          <c:max val="3.0"/>
          <c:min val="0.0"/>
        </c:scaling>
        <c:delete val="0"/>
        <c:axPos val="l"/>
        <c:majorGridlines>
          <c:spPr>
            <a:ln w="6350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c:spPr>
        </c:majorGridlines>
        <c:numFmt formatCode="General" sourceLinked="0"/>
        <c:majorTickMark val="in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defRPr>
            </a:pPr>
            <a:endParaRPr lang="ja-JP"/>
          </a:p>
        </c:txPr>
        <c:crossAx val="-2089110680"/>
        <c:crosses val="autoZero"/>
        <c:crossBetween val="between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0.90087</cdr:x>
      <cdr:y>0.70914</cdr:y>
    </cdr:from>
    <cdr:to>
      <cdr:x>0.98499</cdr:x>
      <cdr:y>0.82573</cdr:y>
    </cdr:to>
    <cdr:sp macro="" textlink="">
      <cdr:nvSpPr>
        <cdr:cNvPr id="2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1835704"/>
          <a:ext cx="289124" cy="301807"/>
        </a:xfrm>
        <a:prstGeom xmlns:a="http://schemas.openxmlformats.org/drawingml/2006/main" prst="roundRect">
          <a:avLst>
            <a:gd name="adj" fmla="val 0"/>
          </a:avLst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180000" tIns="72000" rIns="180000" bIns="3600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0000"/>
            </a:lnSpc>
            <a:spcBef>
              <a:spcPct val="0"/>
            </a:spcBef>
          </a:pPr>
          <a:r>
            <a:rPr lang="en-US" altLang="ja-JP" sz="1000" b="1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rPr>
            <a:t>A</a:t>
          </a:r>
          <a:endParaRPr lang="ja-JP" altLang="en-US" sz="1000" b="1" dirty="0">
            <a:solidFill>
              <a:schemeClr val="accent1"/>
            </a:solidFill>
            <a:latin typeface="メイリオ" pitchFamily="50" charset="-128"/>
            <a:ea typeface="メイリオ" pitchFamily="50" charset="-128"/>
            <a:cs typeface="メイリオ" pitchFamily="50" charset="-128"/>
          </a:endParaRPr>
        </a:p>
      </cdr:txBody>
    </cdr:sp>
  </cdr:relSizeAnchor>
  <cdr:relSizeAnchor xmlns:cdr="http://schemas.openxmlformats.org/drawingml/2006/chartDrawing">
    <cdr:from>
      <cdr:x>0.90087</cdr:x>
      <cdr:y>0.36143</cdr:y>
    </cdr:from>
    <cdr:to>
      <cdr:x>0.98499</cdr:x>
      <cdr:y>0.47801</cdr:y>
    </cdr:to>
    <cdr:sp macro="" textlink="">
      <cdr:nvSpPr>
        <cdr:cNvPr id="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935604"/>
          <a:ext cx="289124" cy="301781"/>
        </a:xfrm>
        <a:prstGeom xmlns:a="http://schemas.openxmlformats.org/drawingml/2006/main" prst="roundRect">
          <a:avLst>
            <a:gd name="adj" fmla="val 0"/>
          </a:avLst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180000" tIns="72000" rIns="180000" bIns="3600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0000"/>
            </a:lnSpc>
            <a:spcBef>
              <a:spcPct val="0"/>
            </a:spcBef>
          </a:pPr>
          <a:r>
            <a:rPr lang="en-US" altLang="ja-JP" sz="1000" b="1" dirty="0" smtClean="0">
              <a:solidFill>
                <a:schemeClr val="accent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rPr>
            <a:t>B</a:t>
          </a:r>
          <a:endParaRPr lang="ja-JP" altLang="en-US" sz="1000" b="1" dirty="0">
            <a:solidFill>
              <a:schemeClr val="accent2"/>
            </a:solidFill>
            <a:latin typeface="メイリオ" pitchFamily="50" charset="-128"/>
            <a:ea typeface="メイリオ" pitchFamily="50" charset="-128"/>
            <a:cs typeface="メイリオ" pitchFamily="50" charset="-128"/>
          </a:endParaRPr>
        </a:p>
      </cdr:txBody>
    </cdr:sp>
  </cdr:relSizeAnchor>
  <cdr:relSizeAnchor xmlns:cdr="http://schemas.openxmlformats.org/drawingml/2006/chartDrawing">
    <cdr:from>
      <cdr:x>0.90087</cdr:x>
      <cdr:y>0.26983</cdr:y>
    </cdr:from>
    <cdr:to>
      <cdr:x>0.98499</cdr:x>
      <cdr:y>0.38641</cdr:y>
    </cdr:to>
    <cdr:sp macro="" textlink="">
      <cdr:nvSpPr>
        <cdr:cNvPr id="4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679819"/>
          <a:ext cx="289124" cy="293716"/>
        </a:xfrm>
        <a:prstGeom xmlns:a="http://schemas.openxmlformats.org/drawingml/2006/main" prst="roundRect">
          <a:avLst>
            <a:gd name="adj" fmla="val 0"/>
          </a:avLst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180000" tIns="72000" rIns="180000" bIns="3600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0000"/>
            </a:lnSpc>
            <a:spcBef>
              <a:spcPct val="0"/>
            </a:spcBef>
          </a:pPr>
          <a:r>
            <a:rPr lang="en-US" altLang="ja-JP" sz="1000" b="1" dirty="0" smtClean="0">
              <a:solidFill>
                <a:schemeClr val="accent3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rPr>
            <a:t>C</a:t>
          </a:r>
          <a:endParaRPr lang="ja-JP" altLang="en-US" sz="1000" b="1" dirty="0">
            <a:solidFill>
              <a:schemeClr val="accent3"/>
            </a:solidFill>
            <a:latin typeface="メイリオ" pitchFamily="50" charset="-128"/>
            <a:ea typeface="メイリオ" pitchFamily="50" charset="-128"/>
            <a:cs typeface="メイリオ" pitchFamily="50" charset="-128"/>
          </a:endParaRPr>
        </a:p>
      </cdr:txBody>
    </cdr:sp>
  </cdr:relSizeAnchor>
  <cdr:relSizeAnchor xmlns:cdr="http://schemas.openxmlformats.org/drawingml/2006/chartDrawing">
    <cdr:from>
      <cdr:x>0.90087</cdr:x>
      <cdr:y>0.14271</cdr:y>
    </cdr:from>
    <cdr:to>
      <cdr:x>0.98499</cdr:x>
      <cdr:y>0.2593</cdr:y>
    </cdr:to>
    <cdr:sp macro="" textlink="">
      <cdr:nvSpPr>
        <cdr:cNvPr id="5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359540"/>
          <a:ext cx="289124" cy="293741"/>
        </a:xfrm>
        <a:prstGeom xmlns:a="http://schemas.openxmlformats.org/drawingml/2006/main" prst="roundRect">
          <a:avLst>
            <a:gd name="adj" fmla="val 0"/>
          </a:avLst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180000" tIns="72000" rIns="180000" bIns="3600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20000"/>
            </a:lnSpc>
            <a:spcBef>
              <a:spcPct val="0"/>
            </a:spcBef>
          </a:pPr>
          <a:r>
            <a:rPr lang="en-US" altLang="ja-JP" sz="1000" b="1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rPr>
            <a:t>D</a:t>
          </a:r>
          <a:endParaRPr lang="ja-JP" altLang="en-US" sz="1000" b="1" dirty="0">
            <a:solidFill>
              <a:schemeClr val="accent4"/>
            </a:solidFill>
            <a:latin typeface="メイリオ" pitchFamily="50" charset="-128"/>
            <a:ea typeface="メイリオ" pitchFamily="50" charset="-128"/>
            <a:cs typeface="メイリオ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05/19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05/18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1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92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2800" y="3096601"/>
            <a:ext cx="8280400" cy="664797"/>
          </a:xfrm>
        </p:spPr>
        <p:txBody>
          <a:bodyPr wrap="square">
            <a:spAutoFit/>
          </a:bodyPr>
          <a:lstStyle>
            <a:lvl1pPr algn="ctr">
              <a:lnSpc>
                <a:spcPct val="120000"/>
              </a:lnSpc>
              <a:defRPr sz="3600" b="1"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435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ガイド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コネクタ 26"/>
          <p:cNvCxnSpPr/>
          <p:nvPr userDrawn="1"/>
        </p:nvCxnSpPr>
        <p:spPr>
          <a:xfrm flipV="1">
            <a:off x="8128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V="1">
            <a:off x="4953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V="1">
            <a:off x="3405188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 flipV="1">
            <a:off x="6491288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 flipV="1">
            <a:off x="90932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flipH="1">
            <a:off x="0" y="656691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 flipH="1">
            <a:off x="0" y="1881187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flipH="1">
            <a:off x="0" y="3428999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 flipH="1">
            <a:off x="-13109" y="4976812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 flipH="1">
            <a:off x="0" y="6201308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3"/>
          <p:cNvSpPr>
            <a:spLocks noChangeArrowheads="1"/>
          </p:cNvSpPr>
          <p:nvPr userDrawn="1"/>
        </p:nvSpPr>
        <p:spPr bwMode="gray">
          <a:xfrm>
            <a:off x="4988942" y="3248980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38" name="AutoShape 33"/>
          <p:cNvSpPr>
            <a:spLocks noChangeArrowheads="1"/>
          </p:cNvSpPr>
          <p:nvPr userDrawn="1"/>
        </p:nvSpPr>
        <p:spPr bwMode="gray">
          <a:xfrm>
            <a:off x="4989004" y="171527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4.30cm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39" name="AutoShape 33"/>
          <p:cNvSpPr>
            <a:spLocks noChangeArrowheads="1"/>
          </p:cNvSpPr>
          <p:nvPr userDrawn="1"/>
        </p:nvSpPr>
        <p:spPr bwMode="gray">
          <a:xfrm>
            <a:off x="236476" y="356393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11.50cm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0" name="AutoShape 33"/>
          <p:cNvSpPr>
            <a:spLocks noChangeArrowheads="1"/>
          </p:cNvSpPr>
          <p:nvPr userDrawn="1"/>
        </p:nvSpPr>
        <p:spPr bwMode="gray">
          <a:xfrm>
            <a:off x="4989004" y="602128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7.70cm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1" name="AutoShape 33"/>
          <p:cNvSpPr>
            <a:spLocks noChangeArrowheads="1"/>
          </p:cNvSpPr>
          <p:nvPr userDrawn="1"/>
        </p:nvSpPr>
        <p:spPr bwMode="gray">
          <a:xfrm>
            <a:off x="4989004" y="468891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7.70cm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2" name="AutoShape 33"/>
          <p:cNvSpPr>
            <a:spLocks noChangeArrowheads="1"/>
          </p:cNvSpPr>
          <p:nvPr userDrawn="1"/>
        </p:nvSpPr>
        <p:spPr bwMode="gray">
          <a:xfrm>
            <a:off x="2828764" y="3573016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4.30cm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3" name="AutoShape 33"/>
          <p:cNvSpPr>
            <a:spLocks noChangeArrowheads="1"/>
          </p:cNvSpPr>
          <p:nvPr userDrawn="1"/>
        </p:nvSpPr>
        <p:spPr bwMode="gray">
          <a:xfrm>
            <a:off x="437693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4" name="AutoShape 33"/>
          <p:cNvSpPr>
            <a:spLocks noChangeArrowheads="1"/>
          </p:cNvSpPr>
          <p:nvPr userDrawn="1"/>
        </p:nvSpPr>
        <p:spPr bwMode="gray">
          <a:xfrm>
            <a:off x="5925108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4.30cm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5" name="AutoShape 33"/>
          <p:cNvSpPr>
            <a:spLocks noChangeArrowheads="1"/>
          </p:cNvSpPr>
          <p:nvPr userDrawn="1"/>
        </p:nvSpPr>
        <p:spPr bwMode="gray">
          <a:xfrm>
            <a:off x="851739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11.50cm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6" name="AutoShape 33"/>
          <p:cNvSpPr>
            <a:spLocks noChangeArrowheads="1"/>
          </p:cNvSpPr>
          <p:nvPr userDrawn="1"/>
        </p:nvSpPr>
        <p:spPr bwMode="gray">
          <a:xfrm>
            <a:off x="4989004" y="482537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4.30cm</a:t>
            </a:r>
            <a:endParaRPr lang="en-US" altLang="ja-JP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 bwMode="gray">
          <a:xfrm>
            <a:off x="272480" y="152636"/>
            <a:ext cx="9361040" cy="3960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6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BIZ UDPゴシック R"/>
                <a:ea typeface="BIZ UDPゴシック R"/>
                <a:cs typeface="BIZ UDPゴシック R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6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0"/>
            <a:ext cx="1892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2361600" y="1051200"/>
            <a:ext cx="6731600" cy="39604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92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2988884"/>
            <a:ext cx="8640960" cy="844229"/>
          </a:xfrm>
          <a:ln w="6350">
            <a:solidFill>
              <a:schemeClr val="tx2"/>
            </a:solidFill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88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39763"/>
            <a:ext cx="9906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1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9906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82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484" y="404664"/>
            <a:ext cx="9253028" cy="396044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72480" y="6381328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29264" y="641224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9912016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26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34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67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ブラック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r>
              <a:rPr lang="en-US" altLang="ja-JP" smtClean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BIZ UDPゴシック B"/>
                <a:ea typeface="BIZ UDPゴシック B"/>
                <a:cs typeface="BIZ UDPゴシック B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698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AutoShape 3"/>
          <p:cNvSpPr>
            <a:spLocks noChangeArrowheads="1"/>
          </p:cNvSpPr>
          <p:nvPr userDrawn="1"/>
        </p:nvSpPr>
        <p:spPr bwMode="gray">
          <a:xfrm>
            <a:off x="3405188" y="6597352"/>
            <a:ext cx="3095625" cy="1846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en-US" altLang="ja-JP" sz="900" dirty="0" smtClean="0">
                <a:solidFill>
                  <a:schemeClr val="tx1"/>
                </a:solidFill>
                <a:latin typeface="BIZ UDPゴシック B"/>
                <a:ea typeface="BIZ UDPゴシック B"/>
                <a:cs typeface="BIZ UDPゴシック B"/>
              </a:rPr>
              <a:t>© Presentation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0932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63" r:id="rId2"/>
    <p:sldLayoutId id="2147483712" r:id="rId3"/>
    <p:sldLayoutId id="2147483725" r:id="rId4"/>
    <p:sldLayoutId id="2147483698" r:id="rId5"/>
    <p:sldLayoutId id="2147483714" r:id="rId6"/>
    <p:sldLayoutId id="2147483699" r:id="rId7"/>
    <p:sldLayoutId id="2147483700" r:id="rId8"/>
    <p:sldLayoutId id="2147483726" r:id="rId9"/>
    <p:sldLayoutId id="2147483716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kern="1200">
          <a:solidFill>
            <a:schemeClr val="tx1"/>
          </a:solidFill>
          <a:latin typeface="BIZ UDPゴシック B"/>
          <a:ea typeface="BIZ UDPゴシック B"/>
          <a:cs typeface="BIZ UDPゴシック B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2800" y="2055968"/>
            <a:ext cx="8280400" cy="1625060"/>
          </a:xfrm>
        </p:spPr>
        <p:txBody>
          <a:bodyPr anchor="t" anchorCtr="0">
            <a:spAutoFit/>
          </a:bodyPr>
          <a:lstStyle/>
          <a:p>
            <a:r>
              <a:rPr lang="ja-JP" altLang="en-US" sz="2400" b="0" dirty="0">
                <a:latin typeface="BIZ UDPゴシック R"/>
                <a:ea typeface="BIZ UDPゴシック R"/>
                <a:cs typeface="BIZ UDPゴシック R"/>
              </a:rPr>
              <a:t>パワーポイント</a:t>
            </a: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の品質と生産性を</a:t>
            </a:r>
            <a:r>
              <a:rPr lang="ja-JP" altLang="en-US" sz="2400" b="0" dirty="0">
                <a:latin typeface="BIZ UDPゴシック R"/>
                <a:ea typeface="BIZ UDPゴシック R"/>
                <a:cs typeface="BIZ UDPゴシック R"/>
              </a:rPr>
              <a:t>向上させる</a:t>
            </a:r>
            <a:br>
              <a:rPr lang="ja-JP" altLang="en-US" sz="2400" b="0" dirty="0">
                <a:latin typeface="BIZ UDPゴシック R"/>
                <a:ea typeface="BIZ UDPゴシック R"/>
                <a:cs typeface="BIZ UDPゴシック R"/>
              </a:rPr>
            </a:br>
            <a:r>
              <a:rPr lang="ja-JP" altLang="en-US" sz="4000" dirty="0">
                <a:latin typeface="BIZ UDPゴシック B"/>
                <a:ea typeface="BIZ UDPゴシック B"/>
                <a:cs typeface="BIZ UDPゴシック B"/>
              </a:rPr>
              <a:t>デザイン・</a:t>
            </a:r>
            <a:r>
              <a:rPr lang="ja-JP" altLang="en-US" sz="4000" dirty="0" smtClean="0">
                <a:latin typeface="BIZ UDPゴシック B"/>
                <a:ea typeface="BIZ UDPゴシック B"/>
                <a:cs typeface="BIZ UDPゴシック B"/>
              </a:rPr>
              <a:t>テンプレート</a:t>
            </a:r>
            <a:r>
              <a:rPr lang="en-US" altLang="ja-JP" sz="4000" dirty="0" smtClean="0">
                <a:latin typeface="BIZ UDPゴシック B"/>
                <a:ea typeface="BIZ UDPゴシック B"/>
                <a:cs typeface="BIZ UDPゴシック B"/>
              </a:rPr>
              <a:t/>
            </a:r>
            <a:br>
              <a:rPr lang="en-US" altLang="ja-JP" sz="4000" dirty="0" smtClean="0">
                <a:latin typeface="BIZ UDPゴシック B"/>
                <a:ea typeface="BIZ UDPゴシック B"/>
                <a:cs typeface="BIZ UDPゴシック B"/>
              </a:rPr>
            </a:b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［ プロジェクター</a:t>
            </a: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投影用</a:t>
            </a:r>
            <a:r>
              <a:rPr lang="en-US" altLang="ja-JP" sz="2400" b="0" dirty="0" smtClean="0">
                <a:latin typeface="BIZ UDPゴシック R"/>
                <a:ea typeface="BIZ UDPゴシック R"/>
                <a:cs typeface="BIZ UDPゴシック R"/>
              </a:rPr>
              <a:t>/BIZ</a:t>
            </a: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 </a:t>
            </a:r>
            <a:r>
              <a:rPr lang="en-US" altLang="ja-JP" sz="2400" b="0" dirty="0" smtClean="0">
                <a:latin typeface="BIZ UDPゴシック R"/>
                <a:ea typeface="BIZ UDPゴシック R"/>
                <a:cs typeface="BIZ UDPゴシック R"/>
              </a:rPr>
              <a:t>UDP</a:t>
            </a: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 ゴシック</a:t>
            </a:r>
            <a:r>
              <a:rPr lang="en-US" altLang="ja-JP" sz="2400" b="0" dirty="0" smtClean="0">
                <a:latin typeface="BIZ UDPゴシック R"/>
                <a:ea typeface="BIZ UDPゴシック R"/>
                <a:cs typeface="BIZ UDPゴシック R"/>
              </a:rPr>
              <a:t>R/</a:t>
            </a:r>
            <a:r>
              <a:rPr lang="en-US" altLang="ja-JP" sz="2400" b="0" dirty="0" err="1" smtClean="0">
                <a:latin typeface="BIZ UDPゴシック R"/>
                <a:ea typeface="BIZ UDPゴシック R"/>
                <a:cs typeface="BIZ UDPゴシック R"/>
              </a:rPr>
              <a:t>B.ver</a:t>
            </a:r>
            <a:r>
              <a:rPr lang="ja-JP" altLang="en-US" sz="2400" b="0" dirty="0" smtClean="0">
                <a:latin typeface="BIZ UDPゴシック R"/>
                <a:ea typeface="BIZ UDPゴシック R"/>
                <a:cs typeface="BIZ UDPゴシック R"/>
              </a:rPr>
              <a:t>］</a:t>
            </a:r>
            <a:endParaRPr kumimoji="1" lang="ja-JP" altLang="en-US" sz="2400" b="0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32008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2664103" y="4086149"/>
            <a:ext cx="4557149" cy="319715"/>
            <a:chOff x="1630577" y="5391353"/>
            <a:chExt cx="4676339" cy="328077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1630577" y="5391353"/>
              <a:ext cx="2978809" cy="328077"/>
              <a:chOff x="4389519" y="2142121"/>
              <a:chExt cx="1357020" cy="149458"/>
            </a:xfrm>
            <a:solidFill>
              <a:schemeClr val="tx2"/>
            </a:solidFill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4389519" y="2142121"/>
                <a:ext cx="106510" cy="147740"/>
              </a:xfrm>
              <a:custGeom>
                <a:avLst/>
                <a:gdLst>
                  <a:gd name="T0" fmla="*/ 22 w 124"/>
                  <a:gd name="T1" fmla="*/ 66 h 172"/>
                  <a:gd name="T2" fmla="*/ 22 w 124"/>
                  <a:gd name="T3" fmla="*/ 19 h 172"/>
                  <a:gd name="T4" fmla="*/ 20 w 124"/>
                  <a:gd name="T5" fmla="*/ 10 h 172"/>
                  <a:gd name="T6" fmla="*/ 12 w 124"/>
                  <a:gd name="T7" fmla="*/ 6 h 172"/>
                  <a:gd name="T8" fmla="*/ 4 w 124"/>
                  <a:gd name="T9" fmla="*/ 6 h 172"/>
                  <a:gd name="T10" fmla="*/ 0 w 124"/>
                  <a:gd name="T11" fmla="*/ 4 h 172"/>
                  <a:gd name="T12" fmla="*/ 0 w 124"/>
                  <a:gd name="T13" fmla="*/ 3 h 172"/>
                  <a:gd name="T14" fmla="*/ 4 w 124"/>
                  <a:gd name="T15" fmla="*/ 0 h 172"/>
                  <a:gd name="T16" fmla="*/ 37 w 124"/>
                  <a:gd name="T17" fmla="*/ 2 h 172"/>
                  <a:gd name="T18" fmla="*/ 70 w 124"/>
                  <a:gd name="T19" fmla="*/ 0 h 172"/>
                  <a:gd name="T20" fmla="*/ 80 w 124"/>
                  <a:gd name="T21" fmla="*/ 2 h 172"/>
                  <a:gd name="T22" fmla="*/ 100 w 124"/>
                  <a:gd name="T23" fmla="*/ 6 h 172"/>
                  <a:gd name="T24" fmla="*/ 112 w 124"/>
                  <a:gd name="T25" fmla="*/ 14 h 172"/>
                  <a:gd name="T26" fmla="*/ 116 w 124"/>
                  <a:gd name="T27" fmla="*/ 19 h 172"/>
                  <a:gd name="T28" fmla="*/ 122 w 124"/>
                  <a:gd name="T29" fmla="*/ 32 h 172"/>
                  <a:gd name="T30" fmla="*/ 124 w 124"/>
                  <a:gd name="T31" fmla="*/ 41 h 172"/>
                  <a:gd name="T32" fmla="*/ 120 w 124"/>
                  <a:gd name="T33" fmla="*/ 62 h 172"/>
                  <a:gd name="T34" fmla="*/ 108 w 124"/>
                  <a:gd name="T35" fmla="*/ 81 h 172"/>
                  <a:gd name="T36" fmla="*/ 89 w 124"/>
                  <a:gd name="T37" fmla="*/ 91 h 172"/>
                  <a:gd name="T38" fmla="*/ 67 w 124"/>
                  <a:gd name="T39" fmla="*/ 95 h 172"/>
                  <a:gd name="T40" fmla="*/ 63 w 124"/>
                  <a:gd name="T41" fmla="*/ 95 h 172"/>
                  <a:gd name="T42" fmla="*/ 60 w 124"/>
                  <a:gd name="T43" fmla="*/ 95 h 172"/>
                  <a:gd name="T44" fmla="*/ 60 w 124"/>
                  <a:gd name="T45" fmla="*/ 94 h 172"/>
                  <a:gd name="T46" fmla="*/ 62 w 124"/>
                  <a:gd name="T47" fmla="*/ 91 h 172"/>
                  <a:gd name="T48" fmla="*/ 67 w 124"/>
                  <a:gd name="T49" fmla="*/ 91 h 172"/>
                  <a:gd name="T50" fmla="*/ 76 w 124"/>
                  <a:gd name="T51" fmla="*/ 89 h 172"/>
                  <a:gd name="T52" fmla="*/ 87 w 124"/>
                  <a:gd name="T53" fmla="*/ 81 h 172"/>
                  <a:gd name="T54" fmla="*/ 93 w 124"/>
                  <a:gd name="T55" fmla="*/ 69 h 172"/>
                  <a:gd name="T56" fmla="*/ 97 w 124"/>
                  <a:gd name="T57" fmla="*/ 53 h 172"/>
                  <a:gd name="T58" fmla="*/ 96 w 124"/>
                  <a:gd name="T59" fmla="*/ 47 h 172"/>
                  <a:gd name="T60" fmla="*/ 91 w 124"/>
                  <a:gd name="T61" fmla="*/ 28 h 172"/>
                  <a:gd name="T62" fmla="*/ 83 w 124"/>
                  <a:gd name="T63" fmla="*/ 20 h 172"/>
                  <a:gd name="T64" fmla="*/ 78 w 124"/>
                  <a:gd name="T65" fmla="*/ 15 h 172"/>
                  <a:gd name="T66" fmla="*/ 66 w 124"/>
                  <a:gd name="T67" fmla="*/ 11 h 172"/>
                  <a:gd name="T68" fmla="*/ 60 w 124"/>
                  <a:gd name="T69" fmla="*/ 11 h 172"/>
                  <a:gd name="T70" fmla="*/ 53 w 124"/>
                  <a:gd name="T71" fmla="*/ 12 h 172"/>
                  <a:gd name="T72" fmla="*/ 50 w 124"/>
                  <a:gd name="T73" fmla="*/ 16 h 172"/>
                  <a:gd name="T74" fmla="*/ 50 w 124"/>
                  <a:gd name="T75" fmla="*/ 107 h 172"/>
                  <a:gd name="T76" fmla="*/ 51 w 124"/>
                  <a:gd name="T77" fmla="*/ 155 h 172"/>
                  <a:gd name="T78" fmla="*/ 53 w 124"/>
                  <a:gd name="T79" fmla="*/ 160 h 172"/>
                  <a:gd name="T80" fmla="*/ 57 w 124"/>
                  <a:gd name="T81" fmla="*/ 166 h 172"/>
                  <a:gd name="T82" fmla="*/ 60 w 124"/>
                  <a:gd name="T83" fmla="*/ 168 h 172"/>
                  <a:gd name="T84" fmla="*/ 71 w 124"/>
                  <a:gd name="T85" fmla="*/ 168 h 172"/>
                  <a:gd name="T86" fmla="*/ 75 w 124"/>
                  <a:gd name="T87" fmla="*/ 170 h 172"/>
                  <a:gd name="T88" fmla="*/ 74 w 124"/>
                  <a:gd name="T89" fmla="*/ 172 h 172"/>
                  <a:gd name="T90" fmla="*/ 71 w 124"/>
                  <a:gd name="T91" fmla="*/ 172 h 172"/>
                  <a:gd name="T92" fmla="*/ 35 w 124"/>
                  <a:gd name="T93" fmla="*/ 172 h 172"/>
                  <a:gd name="T94" fmla="*/ 8 w 124"/>
                  <a:gd name="T95" fmla="*/ 172 h 172"/>
                  <a:gd name="T96" fmla="*/ 3 w 124"/>
                  <a:gd name="T97" fmla="*/ 170 h 172"/>
                  <a:gd name="T98" fmla="*/ 4 w 124"/>
                  <a:gd name="T99" fmla="*/ 169 h 172"/>
                  <a:gd name="T100" fmla="*/ 6 w 124"/>
                  <a:gd name="T101" fmla="*/ 168 h 172"/>
                  <a:gd name="T102" fmla="*/ 14 w 124"/>
                  <a:gd name="T103" fmla="*/ 168 h 172"/>
                  <a:gd name="T104" fmla="*/ 20 w 124"/>
                  <a:gd name="T105" fmla="*/ 164 h 172"/>
                  <a:gd name="T106" fmla="*/ 21 w 124"/>
                  <a:gd name="T107" fmla="*/ 155 h 172"/>
                  <a:gd name="T108" fmla="*/ 22 w 124"/>
                  <a:gd name="T109" fmla="*/ 10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72">
                    <a:moveTo>
                      <a:pt x="22" y="66"/>
                    </a:moveTo>
                    <a:lnTo>
                      <a:pt x="22" y="66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1" y="14"/>
                    </a:lnTo>
                    <a:lnTo>
                      <a:pt x="20" y="10"/>
                    </a:lnTo>
                    <a:lnTo>
                      <a:pt x="17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0" y="2"/>
                    </a:lnTo>
                    <a:lnTo>
                      <a:pt x="88" y="3"/>
                    </a:lnTo>
                    <a:lnTo>
                      <a:pt x="100" y="6"/>
                    </a:lnTo>
                    <a:lnTo>
                      <a:pt x="108" y="11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6" y="19"/>
                    </a:lnTo>
                    <a:lnTo>
                      <a:pt x="120" y="24"/>
                    </a:lnTo>
                    <a:lnTo>
                      <a:pt x="122" y="32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2" y="52"/>
                    </a:lnTo>
                    <a:lnTo>
                      <a:pt x="120" y="62"/>
                    </a:lnTo>
                    <a:lnTo>
                      <a:pt x="114" y="73"/>
                    </a:lnTo>
                    <a:lnTo>
                      <a:pt x="108" y="81"/>
                    </a:lnTo>
                    <a:lnTo>
                      <a:pt x="100" y="87"/>
                    </a:lnTo>
                    <a:lnTo>
                      <a:pt x="89" y="91"/>
                    </a:lnTo>
                    <a:lnTo>
                      <a:pt x="79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3"/>
                    </a:lnTo>
                    <a:lnTo>
                      <a:pt x="62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71" y="90"/>
                    </a:lnTo>
                    <a:lnTo>
                      <a:pt x="76" y="89"/>
                    </a:lnTo>
                    <a:lnTo>
                      <a:pt x="82" y="85"/>
                    </a:lnTo>
                    <a:lnTo>
                      <a:pt x="87" y="81"/>
                    </a:lnTo>
                    <a:lnTo>
                      <a:pt x="91" y="75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6" y="47"/>
                    </a:lnTo>
                    <a:lnTo>
                      <a:pt x="95" y="39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8" y="15"/>
                    </a:lnTo>
                    <a:lnTo>
                      <a:pt x="71" y="12"/>
                    </a:lnTo>
                    <a:lnTo>
                      <a:pt x="66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35"/>
                    </a:lnTo>
                    <a:lnTo>
                      <a:pt x="51" y="155"/>
                    </a:lnTo>
                    <a:lnTo>
                      <a:pt x="51" y="155"/>
                    </a:lnTo>
                    <a:lnTo>
                      <a:pt x="53" y="160"/>
                    </a:lnTo>
                    <a:lnTo>
                      <a:pt x="54" y="164"/>
                    </a:lnTo>
                    <a:lnTo>
                      <a:pt x="57" y="166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75" y="169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35" y="172"/>
                    </a:lnTo>
                    <a:lnTo>
                      <a:pt x="35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4" y="172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69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7" y="166"/>
                    </a:lnTo>
                    <a:lnTo>
                      <a:pt x="20" y="164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2" y="135"/>
                    </a:lnTo>
                    <a:lnTo>
                      <a:pt x="22" y="107"/>
                    </a:lnTo>
                    <a:lnTo>
                      <a:pt x="22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Freeform 137"/>
              <p:cNvSpPr>
                <a:spLocks noEditPoints="1"/>
              </p:cNvSpPr>
              <p:nvPr/>
            </p:nvSpPr>
            <p:spPr bwMode="auto">
              <a:xfrm>
                <a:off x="4504619" y="2165312"/>
                <a:ext cx="137433" cy="124548"/>
              </a:xfrm>
              <a:custGeom>
                <a:avLst/>
                <a:gdLst>
                  <a:gd name="T0" fmla="*/ 20 w 160"/>
                  <a:gd name="T1" fmla="*/ 14 h 145"/>
                  <a:gd name="T2" fmla="*/ 19 w 160"/>
                  <a:gd name="T3" fmla="*/ 8 h 145"/>
                  <a:gd name="T4" fmla="*/ 12 w 160"/>
                  <a:gd name="T5" fmla="*/ 4 h 145"/>
                  <a:gd name="T6" fmla="*/ 2 w 160"/>
                  <a:gd name="T7" fmla="*/ 2 h 145"/>
                  <a:gd name="T8" fmla="*/ 2 w 160"/>
                  <a:gd name="T9" fmla="*/ 0 h 145"/>
                  <a:gd name="T10" fmla="*/ 32 w 160"/>
                  <a:gd name="T11" fmla="*/ 0 h 145"/>
                  <a:gd name="T12" fmla="*/ 63 w 160"/>
                  <a:gd name="T13" fmla="*/ 0 h 145"/>
                  <a:gd name="T14" fmla="*/ 92 w 160"/>
                  <a:gd name="T15" fmla="*/ 4 h 145"/>
                  <a:gd name="T16" fmla="*/ 106 w 160"/>
                  <a:gd name="T17" fmla="*/ 12 h 145"/>
                  <a:gd name="T18" fmla="*/ 115 w 160"/>
                  <a:gd name="T19" fmla="*/ 34 h 145"/>
                  <a:gd name="T20" fmla="*/ 113 w 160"/>
                  <a:gd name="T21" fmla="*/ 45 h 145"/>
                  <a:gd name="T22" fmla="*/ 87 w 160"/>
                  <a:gd name="T23" fmla="*/ 77 h 145"/>
                  <a:gd name="T24" fmla="*/ 132 w 160"/>
                  <a:gd name="T25" fmla="*/ 128 h 145"/>
                  <a:gd name="T26" fmla="*/ 145 w 160"/>
                  <a:gd name="T27" fmla="*/ 138 h 145"/>
                  <a:gd name="T28" fmla="*/ 153 w 160"/>
                  <a:gd name="T29" fmla="*/ 141 h 145"/>
                  <a:gd name="T30" fmla="*/ 160 w 160"/>
                  <a:gd name="T31" fmla="*/ 142 h 145"/>
                  <a:gd name="T32" fmla="*/ 158 w 160"/>
                  <a:gd name="T33" fmla="*/ 145 h 145"/>
                  <a:gd name="T34" fmla="*/ 137 w 160"/>
                  <a:gd name="T35" fmla="*/ 145 h 145"/>
                  <a:gd name="T36" fmla="*/ 115 w 160"/>
                  <a:gd name="T37" fmla="*/ 142 h 145"/>
                  <a:gd name="T38" fmla="*/ 88 w 160"/>
                  <a:gd name="T39" fmla="*/ 113 h 145"/>
                  <a:gd name="T40" fmla="*/ 69 w 160"/>
                  <a:gd name="T41" fmla="*/ 87 h 145"/>
                  <a:gd name="T42" fmla="*/ 48 w 160"/>
                  <a:gd name="T43" fmla="*/ 85 h 145"/>
                  <a:gd name="T44" fmla="*/ 46 w 160"/>
                  <a:gd name="T45" fmla="*/ 87 h 145"/>
                  <a:gd name="T46" fmla="*/ 46 w 160"/>
                  <a:gd name="T47" fmla="*/ 113 h 145"/>
                  <a:gd name="T48" fmla="*/ 48 w 160"/>
                  <a:gd name="T49" fmla="*/ 134 h 145"/>
                  <a:gd name="T50" fmla="*/ 56 w 160"/>
                  <a:gd name="T51" fmla="*/ 141 h 145"/>
                  <a:gd name="T52" fmla="*/ 65 w 160"/>
                  <a:gd name="T53" fmla="*/ 141 h 145"/>
                  <a:gd name="T54" fmla="*/ 67 w 160"/>
                  <a:gd name="T55" fmla="*/ 143 h 145"/>
                  <a:gd name="T56" fmla="*/ 63 w 160"/>
                  <a:gd name="T57" fmla="*/ 145 h 145"/>
                  <a:gd name="T58" fmla="*/ 8 w 160"/>
                  <a:gd name="T59" fmla="*/ 145 h 145"/>
                  <a:gd name="T60" fmla="*/ 4 w 160"/>
                  <a:gd name="T61" fmla="*/ 143 h 145"/>
                  <a:gd name="T62" fmla="*/ 7 w 160"/>
                  <a:gd name="T63" fmla="*/ 141 h 145"/>
                  <a:gd name="T64" fmla="*/ 13 w 160"/>
                  <a:gd name="T65" fmla="*/ 141 h 145"/>
                  <a:gd name="T66" fmla="*/ 20 w 160"/>
                  <a:gd name="T67" fmla="*/ 130 h 145"/>
                  <a:gd name="T68" fmla="*/ 21 w 160"/>
                  <a:gd name="T69" fmla="*/ 89 h 145"/>
                  <a:gd name="T70" fmla="*/ 46 w 160"/>
                  <a:gd name="T71" fmla="*/ 71 h 145"/>
                  <a:gd name="T72" fmla="*/ 48 w 160"/>
                  <a:gd name="T73" fmla="*/ 74 h 145"/>
                  <a:gd name="T74" fmla="*/ 63 w 160"/>
                  <a:gd name="T75" fmla="*/ 75 h 145"/>
                  <a:gd name="T76" fmla="*/ 77 w 160"/>
                  <a:gd name="T77" fmla="*/ 72 h 145"/>
                  <a:gd name="T78" fmla="*/ 88 w 160"/>
                  <a:gd name="T79" fmla="*/ 54 h 145"/>
                  <a:gd name="T80" fmla="*/ 90 w 160"/>
                  <a:gd name="T81" fmla="*/ 34 h 145"/>
                  <a:gd name="T82" fmla="*/ 79 w 160"/>
                  <a:gd name="T83" fmla="*/ 17 h 145"/>
                  <a:gd name="T84" fmla="*/ 65 w 160"/>
                  <a:gd name="T85" fmla="*/ 10 h 145"/>
                  <a:gd name="T86" fmla="*/ 48 w 160"/>
                  <a:gd name="T87" fmla="*/ 10 h 145"/>
                  <a:gd name="T88" fmla="*/ 46 w 160"/>
                  <a:gd name="T89" fmla="*/ 1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" h="145">
                    <a:moveTo>
                      <a:pt x="21" y="55"/>
                    </a:moveTo>
                    <a:lnTo>
                      <a:pt x="21" y="5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1"/>
                    </a:lnTo>
                    <a:lnTo>
                      <a:pt x="92" y="4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6" y="12"/>
                    </a:lnTo>
                    <a:lnTo>
                      <a:pt x="111" y="18"/>
                    </a:lnTo>
                    <a:lnTo>
                      <a:pt x="113" y="2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9"/>
                    </a:lnTo>
                    <a:lnTo>
                      <a:pt x="113" y="45"/>
                    </a:lnTo>
                    <a:lnTo>
                      <a:pt x="108" y="55"/>
                    </a:lnTo>
                    <a:lnTo>
                      <a:pt x="100" y="66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112" y="106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9" y="134"/>
                    </a:lnTo>
                    <a:lnTo>
                      <a:pt x="145" y="138"/>
                    </a:lnTo>
                    <a:lnTo>
                      <a:pt x="149" y="139"/>
                    </a:lnTo>
                    <a:lnTo>
                      <a:pt x="153" y="141"/>
                    </a:lnTo>
                    <a:lnTo>
                      <a:pt x="153" y="141"/>
                    </a:lnTo>
                    <a:lnTo>
                      <a:pt x="157" y="141"/>
                    </a:lnTo>
                    <a:lnTo>
                      <a:pt x="157" y="141"/>
                    </a:lnTo>
                    <a:lnTo>
                      <a:pt x="160" y="142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58" y="145"/>
                    </a:lnTo>
                    <a:lnTo>
                      <a:pt x="156" y="145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24" y="145"/>
                    </a:lnTo>
                    <a:lnTo>
                      <a:pt x="115" y="142"/>
                    </a:lnTo>
                    <a:lnTo>
                      <a:pt x="115" y="142"/>
                    </a:lnTo>
                    <a:lnTo>
                      <a:pt x="110" y="137"/>
                    </a:lnTo>
                    <a:lnTo>
                      <a:pt x="103" y="13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7" y="85"/>
                    </a:lnTo>
                    <a:lnTo>
                      <a:pt x="66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6" y="113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34"/>
                    </a:lnTo>
                    <a:lnTo>
                      <a:pt x="49" y="137"/>
                    </a:lnTo>
                    <a:lnTo>
                      <a:pt x="52" y="139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65" y="141"/>
                    </a:lnTo>
                    <a:lnTo>
                      <a:pt x="65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8" y="145"/>
                    </a:lnTo>
                    <a:lnTo>
                      <a:pt x="8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4" y="142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13" y="141"/>
                    </a:lnTo>
                    <a:lnTo>
                      <a:pt x="13" y="141"/>
                    </a:lnTo>
                    <a:lnTo>
                      <a:pt x="16" y="139"/>
                    </a:lnTo>
                    <a:lnTo>
                      <a:pt x="19" y="137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1" y="113"/>
                    </a:lnTo>
                    <a:lnTo>
                      <a:pt x="21" y="89"/>
                    </a:lnTo>
                    <a:lnTo>
                      <a:pt x="21" y="55"/>
                    </a:lnTo>
                    <a:close/>
                    <a:moveTo>
                      <a:pt x="46" y="71"/>
                    </a:moveTo>
                    <a:lnTo>
                      <a:pt x="46" y="71"/>
                    </a:lnTo>
                    <a:lnTo>
                      <a:pt x="46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6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71" y="75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2" y="68"/>
                    </a:lnTo>
                    <a:lnTo>
                      <a:pt x="86" y="63"/>
                    </a:lnTo>
                    <a:lnTo>
                      <a:pt x="88" y="5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34"/>
                    </a:lnTo>
                    <a:lnTo>
                      <a:pt x="87" y="27"/>
                    </a:lnTo>
                    <a:lnTo>
                      <a:pt x="83" y="21"/>
                    </a:lnTo>
                    <a:lnTo>
                      <a:pt x="79" y="17"/>
                    </a:lnTo>
                    <a:lnTo>
                      <a:pt x="74" y="13"/>
                    </a:lnTo>
                    <a:lnTo>
                      <a:pt x="70" y="12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6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Freeform 138"/>
              <p:cNvSpPr>
                <a:spLocks/>
              </p:cNvSpPr>
              <p:nvPr/>
            </p:nvSpPr>
            <p:spPr bwMode="auto">
              <a:xfrm>
                <a:off x="4620449" y="2163595"/>
                <a:ext cx="91049" cy="127125"/>
              </a:xfrm>
              <a:custGeom>
                <a:avLst/>
                <a:gdLst>
                  <a:gd name="T0" fmla="*/ 20 w 106"/>
                  <a:gd name="T1" fmla="*/ 16 h 148"/>
                  <a:gd name="T2" fmla="*/ 17 w 106"/>
                  <a:gd name="T3" fmla="*/ 10 h 148"/>
                  <a:gd name="T4" fmla="*/ 11 w 106"/>
                  <a:gd name="T5" fmla="*/ 6 h 148"/>
                  <a:gd name="T6" fmla="*/ 0 w 106"/>
                  <a:gd name="T7" fmla="*/ 4 h 148"/>
                  <a:gd name="T8" fmla="*/ 0 w 106"/>
                  <a:gd name="T9" fmla="*/ 2 h 148"/>
                  <a:gd name="T10" fmla="*/ 33 w 106"/>
                  <a:gd name="T11" fmla="*/ 2 h 148"/>
                  <a:gd name="T12" fmla="*/ 87 w 106"/>
                  <a:gd name="T13" fmla="*/ 2 h 148"/>
                  <a:gd name="T14" fmla="*/ 99 w 106"/>
                  <a:gd name="T15" fmla="*/ 0 h 148"/>
                  <a:gd name="T16" fmla="*/ 100 w 106"/>
                  <a:gd name="T17" fmla="*/ 2 h 148"/>
                  <a:gd name="T18" fmla="*/ 99 w 106"/>
                  <a:gd name="T19" fmla="*/ 14 h 148"/>
                  <a:gd name="T20" fmla="*/ 98 w 106"/>
                  <a:gd name="T21" fmla="*/ 27 h 148"/>
                  <a:gd name="T22" fmla="*/ 95 w 106"/>
                  <a:gd name="T23" fmla="*/ 31 h 148"/>
                  <a:gd name="T24" fmla="*/ 94 w 106"/>
                  <a:gd name="T25" fmla="*/ 28 h 148"/>
                  <a:gd name="T26" fmla="*/ 93 w 106"/>
                  <a:gd name="T27" fmla="*/ 20 h 148"/>
                  <a:gd name="T28" fmla="*/ 86 w 106"/>
                  <a:gd name="T29" fmla="*/ 15 h 148"/>
                  <a:gd name="T30" fmla="*/ 48 w 106"/>
                  <a:gd name="T31" fmla="*/ 12 h 148"/>
                  <a:gd name="T32" fmla="*/ 46 w 106"/>
                  <a:gd name="T33" fmla="*/ 15 h 148"/>
                  <a:gd name="T34" fmla="*/ 46 w 106"/>
                  <a:gd name="T35" fmla="*/ 64 h 148"/>
                  <a:gd name="T36" fmla="*/ 83 w 106"/>
                  <a:gd name="T37" fmla="*/ 64 h 148"/>
                  <a:gd name="T38" fmla="*/ 93 w 106"/>
                  <a:gd name="T39" fmla="*/ 61 h 148"/>
                  <a:gd name="T40" fmla="*/ 95 w 106"/>
                  <a:gd name="T41" fmla="*/ 58 h 148"/>
                  <a:gd name="T42" fmla="*/ 98 w 106"/>
                  <a:gd name="T43" fmla="*/ 60 h 148"/>
                  <a:gd name="T44" fmla="*/ 95 w 106"/>
                  <a:gd name="T45" fmla="*/ 74 h 148"/>
                  <a:gd name="T46" fmla="*/ 94 w 106"/>
                  <a:gd name="T47" fmla="*/ 90 h 148"/>
                  <a:gd name="T48" fmla="*/ 93 w 106"/>
                  <a:gd name="T49" fmla="*/ 91 h 148"/>
                  <a:gd name="T50" fmla="*/ 91 w 106"/>
                  <a:gd name="T51" fmla="*/ 90 h 148"/>
                  <a:gd name="T52" fmla="*/ 89 w 106"/>
                  <a:gd name="T53" fmla="*/ 81 h 148"/>
                  <a:gd name="T54" fmla="*/ 79 w 106"/>
                  <a:gd name="T55" fmla="*/ 76 h 148"/>
                  <a:gd name="T56" fmla="*/ 48 w 106"/>
                  <a:gd name="T57" fmla="*/ 74 h 148"/>
                  <a:gd name="T58" fmla="*/ 46 w 106"/>
                  <a:gd name="T59" fmla="*/ 91 h 148"/>
                  <a:gd name="T60" fmla="*/ 46 w 106"/>
                  <a:gd name="T61" fmla="*/ 120 h 148"/>
                  <a:gd name="T62" fmla="*/ 50 w 106"/>
                  <a:gd name="T63" fmla="*/ 131 h 148"/>
                  <a:gd name="T64" fmla="*/ 61 w 106"/>
                  <a:gd name="T65" fmla="*/ 136 h 148"/>
                  <a:gd name="T66" fmla="*/ 83 w 106"/>
                  <a:gd name="T67" fmla="*/ 136 h 148"/>
                  <a:gd name="T68" fmla="*/ 93 w 106"/>
                  <a:gd name="T69" fmla="*/ 133 h 148"/>
                  <a:gd name="T70" fmla="*/ 100 w 106"/>
                  <a:gd name="T71" fmla="*/ 126 h 148"/>
                  <a:gd name="T72" fmla="*/ 102 w 106"/>
                  <a:gd name="T73" fmla="*/ 118 h 148"/>
                  <a:gd name="T74" fmla="*/ 104 w 106"/>
                  <a:gd name="T75" fmla="*/ 118 h 148"/>
                  <a:gd name="T76" fmla="*/ 106 w 106"/>
                  <a:gd name="T77" fmla="*/ 122 h 148"/>
                  <a:gd name="T78" fmla="*/ 102 w 106"/>
                  <a:gd name="T79" fmla="*/ 143 h 148"/>
                  <a:gd name="T80" fmla="*/ 91 w 106"/>
                  <a:gd name="T81" fmla="*/ 148 h 148"/>
                  <a:gd name="T82" fmla="*/ 56 w 106"/>
                  <a:gd name="T83" fmla="*/ 147 h 148"/>
                  <a:gd name="T84" fmla="*/ 20 w 106"/>
                  <a:gd name="T85" fmla="*/ 147 h 148"/>
                  <a:gd name="T86" fmla="*/ 7 w 106"/>
                  <a:gd name="T87" fmla="*/ 147 h 148"/>
                  <a:gd name="T88" fmla="*/ 3 w 106"/>
                  <a:gd name="T89" fmla="*/ 145 h 148"/>
                  <a:gd name="T90" fmla="*/ 6 w 106"/>
                  <a:gd name="T91" fmla="*/ 143 h 148"/>
                  <a:gd name="T92" fmla="*/ 16 w 106"/>
                  <a:gd name="T93" fmla="*/ 141 h 148"/>
                  <a:gd name="T94" fmla="*/ 19 w 106"/>
                  <a:gd name="T95" fmla="*/ 132 h 148"/>
                  <a:gd name="T96" fmla="*/ 20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0" y="57"/>
                    </a:moveTo>
                    <a:lnTo>
                      <a:pt x="20" y="57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99" y="6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96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4" y="24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6" y="15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9" y="62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4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9" y="81"/>
                    </a:lnTo>
                    <a:lnTo>
                      <a:pt x="87" y="78"/>
                    </a:lnTo>
                    <a:lnTo>
                      <a:pt x="83" y="77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120"/>
                    </a:lnTo>
                    <a:lnTo>
                      <a:pt x="46" y="120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3" y="133"/>
                    </a:lnTo>
                    <a:lnTo>
                      <a:pt x="56" y="135"/>
                    </a:lnTo>
                    <a:lnTo>
                      <a:pt x="61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83" y="136"/>
                    </a:lnTo>
                    <a:lnTo>
                      <a:pt x="89" y="135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5" y="132"/>
                    </a:lnTo>
                    <a:lnTo>
                      <a:pt x="98" y="130"/>
                    </a:lnTo>
                    <a:lnTo>
                      <a:pt x="100" y="126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2" y="118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4" y="132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5"/>
                    </a:lnTo>
                    <a:lnTo>
                      <a:pt x="99" y="147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3" y="144"/>
                    </a:lnTo>
                    <a:lnTo>
                      <a:pt x="6" y="143"/>
                    </a:lnTo>
                    <a:lnTo>
                      <a:pt x="6" y="143"/>
                    </a:lnTo>
                    <a:lnTo>
                      <a:pt x="13" y="143"/>
                    </a:lnTo>
                    <a:lnTo>
                      <a:pt x="13" y="143"/>
                    </a:lnTo>
                    <a:lnTo>
                      <a:pt x="16" y="141"/>
                    </a:lnTo>
                    <a:lnTo>
                      <a:pt x="17" y="139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20" y="115"/>
                    </a:lnTo>
                    <a:lnTo>
                      <a:pt x="20" y="91"/>
                    </a:lnTo>
                    <a:lnTo>
                      <a:pt x="2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Freeform 139"/>
              <p:cNvSpPr>
                <a:spLocks/>
              </p:cNvSpPr>
              <p:nvPr/>
            </p:nvSpPr>
            <p:spPr bwMode="auto">
              <a:xfrm>
                <a:off x="4723524" y="2162736"/>
                <a:ext cx="77306" cy="128843"/>
              </a:xfrm>
              <a:custGeom>
                <a:avLst/>
                <a:gdLst>
                  <a:gd name="T0" fmla="*/ 4 w 90"/>
                  <a:gd name="T1" fmla="*/ 146 h 150"/>
                  <a:gd name="T2" fmla="*/ 0 w 90"/>
                  <a:gd name="T3" fmla="*/ 140 h 150"/>
                  <a:gd name="T4" fmla="*/ 1 w 90"/>
                  <a:gd name="T5" fmla="*/ 113 h 150"/>
                  <a:gd name="T6" fmla="*/ 1 w 90"/>
                  <a:gd name="T7" fmla="*/ 109 h 150"/>
                  <a:gd name="T8" fmla="*/ 3 w 90"/>
                  <a:gd name="T9" fmla="*/ 108 h 150"/>
                  <a:gd name="T10" fmla="*/ 5 w 90"/>
                  <a:gd name="T11" fmla="*/ 112 h 150"/>
                  <a:gd name="T12" fmla="*/ 7 w 90"/>
                  <a:gd name="T13" fmla="*/ 121 h 150"/>
                  <a:gd name="T14" fmla="*/ 9 w 90"/>
                  <a:gd name="T15" fmla="*/ 127 h 150"/>
                  <a:gd name="T16" fmla="*/ 16 w 90"/>
                  <a:gd name="T17" fmla="*/ 134 h 150"/>
                  <a:gd name="T18" fmla="*/ 29 w 90"/>
                  <a:gd name="T19" fmla="*/ 140 h 150"/>
                  <a:gd name="T20" fmla="*/ 38 w 90"/>
                  <a:gd name="T21" fmla="*/ 141 h 150"/>
                  <a:gd name="T22" fmla="*/ 50 w 90"/>
                  <a:gd name="T23" fmla="*/ 138 h 150"/>
                  <a:gd name="T24" fmla="*/ 59 w 90"/>
                  <a:gd name="T25" fmla="*/ 133 h 150"/>
                  <a:gd name="T26" fmla="*/ 65 w 90"/>
                  <a:gd name="T27" fmla="*/ 125 h 150"/>
                  <a:gd name="T28" fmla="*/ 66 w 90"/>
                  <a:gd name="T29" fmla="*/ 116 h 150"/>
                  <a:gd name="T30" fmla="*/ 66 w 90"/>
                  <a:gd name="T31" fmla="*/ 109 h 150"/>
                  <a:gd name="T32" fmla="*/ 58 w 90"/>
                  <a:gd name="T33" fmla="*/ 96 h 150"/>
                  <a:gd name="T34" fmla="*/ 36 w 90"/>
                  <a:gd name="T35" fmla="*/ 82 h 150"/>
                  <a:gd name="T36" fmla="*/ 20 w 90"/>
                  <a:gd name="T37" fmla="*/ 73 h 150"/>
                  <a:gd name="T38" fmla="*/ 11 w 90"/>
                  <a:gd name="T39" fmla="*/ 62 h 150"/>
                  <a:gd name="T40" fmla="*/ 5 w 90"/>
                  <a:gd name="T41" fmla="*/ 50 h 150"/>
                  <a:gd name="T42" fmla="*/ 4 w 90"/>
                  <a:gd name="T43" fmla="*/ 38 h 150"/>
                  <a:gd name="T44" fmla="*/ 5 w 90"/>
                  <a:gd name="T45" fmla="*/ 30 h 150"/>
                  <a:gd name="T46" fmla="*/ 13 w 90"/>
                  <a:gd name="T47" fmla="*/ 16 h 150"/>
                  <a:gd name="T48" fmla="*/ 27 w 90"/>
                  <a:gd name="T49" fmla="*/ 5 h 150"/>
                  <a:gd name="T50" fmla="*/ 45 w 90"/>
                  <a:gd name="T51" fmla="*/ 0 h 150"/>
                  <a:gd name="T52" fmla="*/ 54 w 90"/>
                  <a:gd name="T53" fmla="*/ 0 h 150"/>
                  <a:gd name="T54" fmla="*/ 83 w 90"/>
                  <a:gd name="T55" fmla="*/ 3 h 150"/>
                  <a:gd name="T56" fmla="*/ 84 w 90"/>
                  <a:gd name="T57" fmla="*/ 4 h 150"/>
                  <a:gd name="T58" fmla="*/ 86 w 90"/>
                  <a:gd name="T59" fmla="*/ 5 h 150"/>
                  <a:gd name="T60" fmla="*/ 84 w 90"/>
                  <a:gd name="T61" fmla="*/ 29 h 150"/>
                  <a:gd name="T62" fmla="*/ 82 w 90"/>
                  <a:gd name="T63" fmla="*/ 34 h 150"/>
                  <a:gd name="T64" fmla="*/ 80 w 90"/>
                  <a:gd name="T65" fmla="*/ 34 h 150"/>
                  <a:gd name="T66" fmla="*/ 80 w 90"/>
                  <a:gd name="T67" fmla="*/ 32 h 150"/>
                  <a:gd name="T68" fmla="*/ 78 w 90"/>
                  <a:gd name="T69" fmla="*/ 23 h 150"/>
                  <a:gd name="T70" fmla="*/ 75 w 90"/>
                  <a:gd name="T71" fmla="*/ 19 h 150"/>
                  <a:gd name="T72" fmla="*/ 67 w 90"/>
                  <a:gd name="T73" fmla="*/ 13 h 150"/>
                  <a:gd name="T74" fmla="*/ 53 w 90"/>
                  <a:gd name="T75" fmla="*/ 9 h 150"/>
                  <a:gd name="T76" fmla="*/ 42 w 90"/>
                  <a:gd name="T77" fmla="*/ 11 h 150"/>
                  <a:gd name="T78" fmla="*/ 34 w 90"/>
                  <a:gd name="T79" fmla="*/ 15 h 150"/>
                  <a:gd name="T80" fmla="*/ 28 w 90"/>
                  <a:gd name="T81" fmla="*/ 21 h 150"/>
                  <a:gd name="T82" fmla="*/ 25 w 90"/>
                  <a:gd name="T83" fmla="*/ 30 h 150"/>
                  <a:gd name="T84" fmla="*/ 27 w 90"/>
                  <a:gd name="T85" fmla="*/ 37 h 150"/>
                  <a:gd name="T86" fmla="*/ 36 w 90"/>
                  <a:gd name="T87" fmla="*/ 49 h 150"/>
                  <a:gd name="T88" fmla="*/ 55 w 90"/>
                  <a:gd name="T89" fmla="*/ 61 h 150"/>
                  <a:gd name="T90" fmla="*/ 63 w 90"/>
                  <a:gd name="T91" fmla="*/ 66 h 150"/>
                  <a:gd name="T92" fmla="*/ 78 w 90"/>
                  <a:gd name="T93" fmla="*/ 77 h 150"/>
                  <a:gd name="T94" fmla="*/ 86 w 90"/>
                  <a:gd name="T95" fmla="*/ 88 h 150"/>
                  <a:gd name="T96" fmla="*/ 88 w 90"/>
                  <a:gd name="T97" fmla="*/ 100 h 150"/>
                  <a:gd name="T98" fmla="*/ 90 w 90"/>
                  <a:gd name="T99" fmla="*/ 107 h 150"/>
                  <a:gd name="T100" fmla="*/ 84 w 90"/>
                  <a:gd name="T101" fmla="*/ 127 h 150"/>
                  <a:gd name="T102" fmla="*/ 70 w 90"/>
                  <a:gd name="T103" fmla="*/ 142 h 150"/>
                  <a:gd name="T104" fmla="*/ 62 w 90"/>
                  <a:gd name="T105" fmla="*/ 146 h 150"/>
                  <a:gd name="T106" fmla="*/ 45 w 90"/>
                  <a:gd name="T107" fmla="*/ 150 h 150"/>
                  <a:gd name="T108" fmla="*/ 36 w 90"/>
                  <a:gd name="T109" fmla="*/ 150 h 150"/>
                  <a:gd name="T110" fmla="*/ 11 w 90"/>
                  <a:gd name="T111" fmla="*/ 148 h 150"/>
                  <a:gd name="T112" fmla="*/ 4 w 90"/>
                  <a:gd name="T11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0">
                    <a:moveTo>
                      <a:pt x="4" y="146"/>
                    </a:moveTo>
                    <a:lnTo>
                      <a:pt x="4" y="146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09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9" y="127"/>
                    </a:lnTo>
                    <a:lnTo>
                      <a:pt x="12" y="131"/>
                    </a:lnTo>
                    <a:lnTo>
                      <a:pt x="16" y="134"/>
                    </a:lnTo>
                    <a:lnTo>
                      <a:pt x="20" y="137"/>
                    </a:lnTo>
                    <a:lnTo>
                      <a:pt x="29" y="140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0"/>
                    </a:lnTo>
                    <a:lnTo>
                      <a:pt x="50" y="138"/>
                    </a:lnTo>
                    <a:lnTo>
                      <a:pt x="55" y="137"/>
                    </a:lnTo>
                    <a:lnTo>
                      <a:pt x="59" y="133"/>
                    </a:lnTo>
                    <a:lnTo>
                      <a:pt x="62" y="131"/>
                    </a:lnTo>
                    <a:lnTo>
                      <a:pt x="65" y="125"/>
                    </a:lnTo>
                    <a:lnTo>
                      <a:pt x="66" y="121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6" y="109"/>
                    </a:lnTo>
                    <a:lnTo>
                      <a:pt x="63" y="103"/>
                    </a:lnTo>
                    <a:lnTo>
                      <a:pt x="58" y="96"/>
                    </a:lnTo>
                    <a:lnTo>
                      <a:pt x="48" y="9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0" y="73"/>
                    </a:lnTo>
                    <a:lnTo>
                      <a:pt x="15" y="67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5" y="30"/>
                    </a:lnTo>
                    <a:lnTo>
                      <a:pt x="8" y="23"/>
                    </a:lnTo>
                    <a:lnTo>
                      <a:pt x="13" y="16"/>
                    </a:lnTo>
                    <a:lnTo>
                      <a:pt x="19" y="11"/>
                    </a:lnTo>
                    <a:lnTo>
                      <a:pt x="27" y="5"/>
                    </a:lnTo>
                    <a:lnTo>
                      <a:pt x="34" y="3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1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4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6"/>
                    </a:lnTo>
                    <a:lnTo>
                      <a:pt x="78" y="23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3" y="16"/>
                    </a:lnTo>
                    <a:lnTo>
                      <a:pt x="67" y="13"/>
                    </a:lnTo>
                    <a:lnTo>
                      <a:pt x="61" y="11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4" y="15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7" y="25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7"/>
                    </a:lnTo>
                    <a:lnTo>
                      <a:pt x="29" y="42"/>
                    </a:lnTo>
                    <a:lnTo>
                      <a:pt x="36" y="49"/>
                    </a:lnTo>
                    <a:lnTo>
                      <a:pt x="46" y="55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7"/>
                    </a:lnTo>
                    <a:lnTo>
                      <a:pt x="82" y="82"/>
                    </a:lnTo>
                    <a:lnTo>
                      <a:pt x="86" y="88"/>
                    </a:lnTo>
                    <a:lnTo>
                      <a:pt x="87" y="94"/>
                    </a:lnTo>
                    <a:lnTo>
                      <a:pt x="88" y="100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88" y="117"/>
                    </a:lnTo>
                    <a:lnTo>
                      <a:pt x="84" y="127"/>
                    </a:lnTo>
                    <a:lnTo>
                      <a:pt x="79" y="134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62" y="146"/>
                    </a:lnTo>
                    <a:lnTo>
                      <a:pt x="53" y="149"/>
                    </a:lnTo>
                    <a:lnTo>
                      <a:pt x="45" y="150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19" y="150"/>
                    </a:lnTo>
                    <a:lnTo>
                      <a:pt x="11" y="148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Freeform 140"/>
              <p:cNvSpPr>
                <a:spLocks/>
              </p:cNvSpPr>
              <p:nvPr/>
            </p:nvSpPr>
            <p:spPr bwMode="auto">
              <a:xfrm>
                <a:off x="4809419" y="2163595"/>
                <a:ext cx="91049" cy="127125"/>
              </a:xfrm>
              <a:custGeom>
                <a:avLst/>
                <a:gdLst>
                  <a:gd name="T0" fmla="*/ 21 w 106"/>
                  <a:gd name="T1" fmla="*/ 16 h 148"/>
                  <a:gd name="T2" fmla="*/ 19 w 106"/>
                  <a:gd name="T3" fmla="*/ 10 h 148"/>
                  <a:gd name="T4" fmla="*/ 12 w 106"/>
                  <a:gd name="T5" fmla="*/ 6 h 148"/>
                  <a:gd name="T6" fmla="*/ 2 w 106"/>
                  <a:gd name="T7" fmla="*/ 4 h 148"/>
                  <a:gd name="T8" fmla="*/ 2 w 106"/>
                  <a:gd name="T9" fmla="*/ 2 h 148"/>
                  <a:gd name="T10" fmla="*/ 34 w 106"/>
                  <a:gd name="T11" fmla="*/ 2 h 148"/>
                  <a:gd name="T12" fmla="*/ 88 w 106"/>
                  <a:gd name="T13" fmla="*/ 2 h 148"/>
                  <a:gd name="T14" fmla="*/ 100 w 106"/>
                  <a:gd name="T15" fmla="*/ 0 h 148"/>
                  <a:gd name="T16" fmla="*/ 102 w 106"/>
                  <a:gd name="T17" fmla="*/ 2 h 148"/>
                  <a:gd name="T18" fmla="*/ 100 w 106"/>
                  <a:gd name="T19" fmla="*/ 14 h 148"/>
                  <a:gd name="T20" fmla="*/ 99 w 106"/>
                  <a:gd name="T21" fmla="*/ 27 h 148"/>
                  <a:gd name="T22" fmla="*/ 96 w 106"/>
                  <a:gd name="T23" fmla="*/ 31 h 148"/>
                  <a:gd name="T24" fmla="*/ 95 w 106"/>
                  <a:gd name="T25" fmla="*/ 28 h 148"/>
                  <a:gd name="T26" fmla="*/ 94 w 106"/>
                  <a:gd name="T27" fmla="*/ 20 h 148"/>
                  <a:gd name="T28" fmla="*/ 86 w 106"/>
                  <a:gd name="T29" fmla="*/ 15 h 148"/>
                  <a:gd name="T30" fmla="*/ 49 w 106"/>
                  <a:gd name="T31" fmla="*/ 12 h 148"/>
                  <a:gd name="T32" fmla="*/ 48 w 106"/>
                  <a:gd name="T33" fmla="*/ 15 h 148"/>
                  <a:gd name="T34" fmla="*/ 48 w 106"/>
                  <a:gd name="T35" fmla="*/ 64 h 148"/>
                  <a:gd name="T36" fmla="*/ 85 w 106"/>
                  <a:gd name="T37" fmla="*/ 64 h 148"/>
                  <a:gd name="T38" fmla="*/ 94 w 106"/>
                  <a:gd name="T39" fmla="*/ 61 h 148"/>
                  <a:gd name="T40" fmla="*/ 96 w 106"/>
                  <a:gd name="T41" fmla="*/ 58 h 148"/>
                  <a:gd name="T42" fmla="*/ 98 w 106"/>
                  <a:gd name="T43" fmla="*/ 60 h 148"/>
                  <a:gd name="T44" fmla="*/ 96 w 106"/>
                  <a:gd name="T45" fmla="*/ 74 h 148"/>
                  <a:gd name="T46" fmla="*/ 95 w 106"/>
                  <a:gd name="T47" fmla="*/ 90 h 148"/>
                  <a:gd name="T48" fmla="*/ 94 w 106"/>
                  <a:gd name="T49" fmla="*/ 91 h 148"/>
                  <a:gd name="T50" fmla="*/ 92 w 106"/>
                  <a:gd name="T51" fmla="*/ 90 h 148"/>
                  <a:gd name="T52" fmla="*/ 90 w 106"/>
                  <a:gd name="T53" fmla="*/ 81 h 148"/>
                  <a:gd name="T54" fmla="*/ 81 w 106"/>
                  <a:gd name="T55" fmla="*/ 76 h 148"/>
                  <a:gd name="T56" fmla="*/ 49 w 106"/>
                  <a:gd name="T57" fmla="*/ 74 h 148"/>
                  <a:gd name="T58" fmla="*/ 48 w 106"/>
                  <a:gd name="T59" fmla="*/ 91 h 148"/>
                  <a:gd name="T60" fmla="*/ 48 w 106"/>
                  <a:gd name="T61" fmla="*/ 120 h 148"/>
                  <a:gd name="T62" fmla="*/ 52 w 106"/>
                  <a:gd name="T63" fmla="*/ 131 h 148"/>
                  <a:gd name="T64" fmla="*/ 62 w 106"/>
                  <a:gd name="T65" fmla="*/ 136 h 148"/>
                  <a:gd name="T66" fmla="*/ 85 w 106"/>
                  <a:gd name="T67" fmla="*/ 136 h 148"/>
                  <a:gd name="T68" fmla="*/ 94 w 106"/>
                  <a:gd name="T69" fmla="*/ 133 h 148"/>
                  <a:gd name="T70" fmla="*/ 100 w 106"/>
                  <a:gd name="T71" fmla="*/ 126 h 148"/>
                  <a:gd name="T72" fmla="*/ 103 w 106"/>
                  <a:gd name="T73" fmla="*/ 118 h 148"/>
                  <a:gd name="T74" fmla="*/ 106 w 106"/>
                  <a:gd name="T75" fmla="*/ 118 h 148"/>
                  <a:gd name="T76" fmla="*/ 106 w 106"/>
                  <a:gd name="T77" fmla="*/ 122 h 148"/>
                  <a:gd name="T78" fmla="*/ 103 w 106"/>
                  <a:gd name="T79" fmla="*/ 143 h 148"/>
                  <a:gd name="T80" fmla="*/ 92 w 106"/>
                  <a:gd name="T81" fmla="*/ 148 h 148"/>
                  <a:gd name="T82" fmla="*/ 56 w 106"/>
                  <a:gd name="T83" fmla="*/ 147 h 148"/>
                  <a:gd name="T84" fmla="*/ 21 w 106"/>
                  <a:gd name="T85" fmla="*/ 147 h 148"/>
                  <a:gd name="T86" fmla="*/ 8 w 106"/>
                  <a:gd name="T87" fmla="*/ 147 h 148"/>
                  <a:gd name="T88" fmla="*/ 4 w 106"/>
                  <a:gd name="T89" fmla="*/ 145 h 148"/>
                  <a:gd name="T90" fmla="*/ 7 w 106"/>
                  <a:gd name="T91" fmla="*/ 143 h 148"/>
                  <a:gd name="T92" fmla="*/ 17 w 106"/>
                  <a:gd name="T93" fmla="*/ 141 h 148"/>
                  <a:gd name="T94" fmla="*/ 20 w 106"/>
                  <a:gd name="T95" fmla="*/ 132 h 148"/>
                  <a:gd name="T96" fmla="*/ 21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1" y="57"/>
                    </a:moveTo>
                    <a:lnTo>
                      <a:pt x="21" y="5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0" y="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1"/>
                    </a:lnTo>
                    <a:lnTo>
                      <a:pt x="95" y="29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0" y="62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8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87"/>
                    </a:lnTo>
                    <a:lnTo>
                      <a:pt x="96" y="87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1"/>
                    </a:lnTo>
                    <a:lnTo>
                      <a:pt x="94" y="91"/>
                    </a:lnTo>
                    <a:lnTo>
                      <a:pt x="92" y="91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8" y="78"/>
                    </a:lnTo>
                    <a:lnTo>
                      <a:pt x="85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6"/>
                    </a:lnTo>
                    <a:lnTo>
                      <a:pt x="48" y="77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49" y="128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57" y="135"/>
                    </a:lnTo>
                    <a:lnTo>
                      <a:pt x="62" y="136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85" y="136"/>
                    </a:lnTo>
                    <a:lnTo>
                      <a:pt x="88" y="13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6" y="132"/>
                    </a:lnTo>
                    <a:lnTo>
                      <a:pt x="99" y="130"/>
                    </a:lnTo>
                    <a:lnTo>
                      <a:pt x="100" y="126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3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6" y="132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2" y="145"/>
                    </a:lnTo>
                    <a:lnTo>
                      <a:pt x="100" y="147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6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4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1" y="115"/>
                    </a:lnTo>
                    <a:lnTo>
                      <a:pt x="21" y="91"/>
                    </a:lnTo>
                    <a:lnTo>
                      <a:pt x="2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Freeform 141"/>
              <p:cNvSpPr>
                <a:spLocks/>
              </p:cNvSpPr>
              <p:nvPr/>
            </p:nvSpPr>
            <p:spPr bwMode="auto">
              <a:xfrm>
                <a:off x="4909916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3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6 w 169"/>
                  <a:gd name="T11" fmla="*/ 147 h 151"/>
                  <a:gd name="T12" fmla="*/ 54 w 169"/>
                  <a:gd name="T13" fmla="*/ 149 h 151"/>
                  <a:gd name="T14" fmla="*/ 52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8 w 169"/>
                  <a:gd name="T31" fmla="*/ 132 h 151"/>
                  <a:gd name="T32" fmla="*/ 20 w 169"/>
                  <a:gd name="T33" fmla="*/ 6 h 151"/>
                  <a:gd name="T34" fmla="*/ 22 w 169"/>
                  <a:gd name="T35" fmla="*/ 2 h 151"/>
                  <a:gd name="T36" fmla="*/ 23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5 w 169"/>
                  <a:gd name="T47" fmla="*/ 26 h 151"/>
                  <a:gd name="T48" fmla="*/ 135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8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60 w 169"/>
                  <a:gd name="T75" fmla="*/ 8 h 151"/>
                  <a:gd name="T76" fmla="*/ 155 w 169"/>
                  <a:gd name="T77" fmla="*/ 13 h 151"/>
                  <a:gd name="T78" fmla="*/ 152 w 169"/>
                  <a:gd name="T79" fmla="*/ 24 h 151"/>
                  <a:gd name="T80" fmla="*/ 151 w 169"/>
                  <a:gd name="T81" fmla="*/ 146 h 151"/>
                  <a:gd name="T82" fmla="*/ 147 w 169"/>
                  <a:gd name="T83" fmla="*/ 151 h 151"/>
                  <a:gd name="T84" fmla="*/ 143 w 169"/>
                  <a:gd name="T85" fmla="*/ 150 h 151"/>
                  <a:gd name="T86" fmla="*/ 139 w 169"/>
                  <a:gd name="T87" fmla="*/ 147 h 151"/>
                  <a:gd name="T88" fmla="*/ 81 w 169"/>
                  <a:gd name="T89" fmla="*/ 92 h 151"/>
                  <a:gd name="T90" fmla="*/ 33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3" y="143"/>
                    </a:lnTo>
                    <a:lnTo>
                      <a:pt x="43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49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6" y="10"/>
                    </a:lnTo>
                    <a:lnTo>
                      <a:pt x="155" y="13"/>
                    </a:lnTo>
                    <a:lnTo>
                      <a:pt x="153" y="17"/>
                    </a:lnTo>
                    <a:lnTo>
                      <a:pt x="152" y="24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9" y="150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3" y="150"/>
                    </a:lnTo>
                    <a:lnTo>
                      <a:pt x="139" y="147"/>
                    </a:lnTo>
                    <a:lnTo>
                      <a:pt x="139" y="147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51" y="6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Freeform 142"/>
              <p:cNvSpPr>
                <a:spLocks/>
              </p:cNvSpPr>
              <p:nvPr/>
            </p:nvSpPr>
            <p:spPr bwMode="auto">
              <a:xfrm>
                <a:off x="5058516" y="2162736"/>
                <a:ext cx="116818" cy="127125"/>
              </a:xfrm>
              <a:custGeom>
                <a:avLst/>
                <a:gdLst>
                  <a:gd name="T0" fmla="*/ 26 w 136"/>
                  <a:gd name="T1" fmla="*/ 15 h 148"/>
                  <a:gd name="T2" fmla="*/ 18 w 136"/>
                  <a:gd name="T3" fmla="*/ 16 h 148"/>
                  <a:gd name="T4" fmla="*/ 9 w 136"/>
                  <a:gd name="T5" fmla="*/ 19 h 148"/>
                  <a:gd name="T6" fmla="*/ 7 w 136"/>
                  <a:gd name="T7" fmla="*/ 21 h 148"/>
                  <a:gd name="T8" fmla="*/ 4 w 136"/>
                  <a:gd name="T9" fmla="*/ 28 h 148"/>
                  <a:gd name="T10" fmla="*/ 3 w 136"/>
                  <a:gd name="T11" fmla="*/ 29 h 148"/>
                  <a:gd name="T12" fmla="*/ 1 w 136"/>
                  <a:gd name="T13" fmla="*/ 30 h 148"/>
                  <a:gd name="T14" fmla="*/ 0 w 136"/>
                  <a:gd name="T15" fmla="*/ 26 h 148"/>
                  <a:gd name="T16" fmla="*/ 1 w 136"/>
                  <a:gd name="T17" fmla="*/ 15 h 148"/>
                  <a:gd name="T18" fmla="*/ 4 w 136"/>
                  <a:gd name="T19" fmla="*/ 4 h 148"/>
                  <a:gd name="T20" fmla="*/ 7 w 136"/>
                  <a:gd name="T21" fmla="*/ 0 h 148"/>
                  <a:gd name="T22" fmla="*/ 9 w 136"/>
                  <a:gd name="T23" fmla="*/ 0 h 148"/>
                  <a:gd name="T24" fmla="*/ 14 w 136"/>
                  <a:gd name="T25" fmla="*/ 3 h 148"/>
                  <a:gd name="T26" fmla="*/ 116 w 136"/>
                  <a:gd name="T27" fmla="*/ 3 h 148"/>
                  <a:gd name="T28" fmla="*/ 129 w 136"/>
                  <a:gd name="T29" fmla="*/ 3 h 148"/>
                  <a:gd name="T30" fmla="*/ 134 w 136"/>
                  <a:gd name="T31" fmla="*/ 1 h 148"/>
                  <a:gd name="T32" fmla="*/ 136 w 136"/>
                  <a:gd name="T33" fmla="*/ 3 h 148"/>
                  <a:gd name="T34" fmla="*/ 136 w 136"/>
                  <a:gd name="T35" fmla="*/ 5 h 148"/>
                  <a:gd name="T36" fmla="*/ 136 w 136"/>
                  <a:gd name="T37" fmla="*/ 29 h 148"/>
                  <a:gd name="T38" fmla="*/ 134 w 136"/>
                  <a:gd name="T39" fmla="*/ 32 h 148"/>
                  <a:gd name="T40" fmla="*/ 132 w 136"/>
                  <a:gd name="T41" fmla="*/ 30 h 148"/>
                  <a:gd name="T42" fmla="*/ 132 w 136"/>
                  <a:gd name="T43" fmla="*/ 26 h 148"/>
                  <a:gd name="T44" fmla="*/ 130 w 136"/>
                  <a:gd name="T45" fmla="*/ 23 h 148"/>
                  <a:gd name="T46" fmla="*/ 119 w 136"/>
                  <a:gd name="T47" fmla="*/ 16 h 148"/>
                  <a:gd name="T48" fmla="*/ 83 w 136"/>
                  <a:gd name="T49" fmla="*/ 15 h 148"/>
                  <a:gd name="T50" fmla="*/ 83 w 136"/>
                  <a:gd name="T51" fmla="*/ 92 h 148"/>
                  <a:gd name="T52" fmla="*/ 84 w 136"/>
                  <a:gd name="T53" fmla="*/ 133 h 148"/>
                  <a:gd name="T54" fmla="*/ 84 w 136"/>
                  <a:gd name="T55" fmla="*/ 137 h 148"/>
                  <a:gd name="T56" fmla="*/ 88 w 136"/>
                  <a:gd name="T57" fmla="*/ 142 h 148"/>
                  <a:gd name="T58" fmla="*/ 91 w 136"/>
                  <a:gd name="T59" fmla="*/ 144 h 148"/>
                  <a:gd name="T60" fmla="*/ 101 w 136"/>
                  <a:gd name="T61" fmla="*/ 144 h 148"/>
                  <a:gd name="T62" fmla="*/ 105 w 136"/>
                  <a:gd name="T63" fmla="*/ 146 h 148"/>
                  <a:gd name="T64" fmla="*/ 104 w 136"/>
                  <a:gd name="T65" fmla="*/ 148 h 148"/>
                  <a:gd name="T66" fmla="*/ 101 w 136"/>
                  <a:gd name="T67" fmla="*/ 148 h 148"/>
                  <a:gd name="T68" fmla="*/ 68 w 136"/>
                  <a:gd name="T69" fmla="*/ 148 h 148"/>
                  <a:gd name="T70" fmla="*/ 42 w 136"/>
                  <a:gd name="T71" fmla="*/ 148 h 148"/>
                  <a:gd name="T72" fmla="*/ 39 w 136"/>
                  <a:gd name="T73" fmla="*/ 146 h 148"/>
                  <a:gd name="T74" fmla="*/ 39 w 136"/>
                  <a:gd name="T75" fmla="*/ 145 h 148"/>
                  <a:gd name="T76" fmla="*/ 42 w 136"/>
                  <a:gd name="T77" fmla="*/ 144 h 148"/>
                  <a:gd name="T78" fmla="*/ 49 w 136"/>
                  <a:gd name="T79" fmla="*/ 144 h 148"/>
                  <a:gd name="T80" fmla="*/ 53 w 136"/>
                  <a:gd name="T81" fmla="*/ 140 h 148"/>
                  <a:gd name="T82" fmla="*/ 55 w 136"/>
                  <a:gd name="T83" fmla="*/ 133 h 148"/>
                  <a:gd name="T84" fmla="*/ 55 w 136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48">
                    <a:moveTo>
                      <a:pt x="55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18" y="16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34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6" y="3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0" y="23"/>
                    </a:lnTo>
                    <a:lnTo>
                      <a:pt x="126" y="19"/>
                    </a:lnTo>
                    <a:lnTo>
                      <a:pt x="119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4" y="145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4" y="148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42" y="148"/>
                    </a:lnTo>
                    <a:lnTo>
                      <a:pt x="42" y="148"/>
                    </a:lnTo>
                    <a:lnTo>
                      <a:pt x="39" y="148"/>
                    </a:lnTo>
                    <a:lnTo>
                      <a:pt x="39" y="146"/>
                    </a:lnTo>
                    <a:lnTo>
                      <a:pt x="39" y="146"/>
                    </a:lnTo>
                    <a:lnTo>
                      <a:pt x="39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9" y="144"/>
                    </a:lnTo>
                    <a:lnTo>
                      <a:pt x="49" y="144"/>
                    </a:lnTo>
                    <a:lnTo>
                      <a:pt x="51" y="142"/>
                    </a:lnTo>
                    <a:lnTo>
                      <a:pt x="53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16"/>
                    </a:lnTo>
                    <a:lnTo>
                      <a:pt x="55" y="92"/>
                    </a:lnTo>
                    <a:lnTo>
                      <a:pt x="5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3" name="Freeform 143"/>
              <p:cNvSpPr>
                <a:spLocks noEditPoints="1"/>
              </p:cNvSpPr>
              <p:nvPr/>
            </p:nvSpPr>
            <p:spPr bwMode="auto">
              <a:xfrm>
                <a:off x="5154719" y="2160159"/>
                <a:ext cx="142586" cy="129702"/>
              </a:xfrm>
              <a:custGeom>
                <a:avLst/>
                <a:gdLst>
                  <a:gd name="T0" fmla="*/ 54 w 166"/>
                  <a:gd name="T1" fmla="*/ 103 h 151"/>
                  <a:gd name="T2" fmla="*/ 51 w 166"/>
                  <a:gd name="T3" fmla="*/ 105 h 151"/>
                  <a:gd name="T4" fmla="*/ 41 w 166"/>
                  <a:gd name="T5" fmla="*/ 130 h 151"/>
                  <a:gd name="T6" fmla="*/ 38 w 166"/>
                  <a:gd name="T7" fmla="*/ 141 h 151"/>
                  <a:gd name="T8" fmla="*/ 38 w 166"/>
                  <a:gd name="T9" fmla="*/ 144 h 151"/>
                  <a:gd name="T10" fmla="*/ 42 w 166"/>
                  <a:gd name="T11" fmla="*/ 147 h 151"/>
                  <a:gd name="T12" fmla="*/ 49 w 166"/>
                  <a:gd name="T13" fmla="*/ 147 h 151"/>
                  <a:gd name="T14" fmla="*/ 51 w 166"/>
                  <a:gd name="T15" fmla="*/ 148 h 151"/>
                  <a:gd name="T16" fmla="*/ 51 w 166"/>
                  <a:gd name="T17" fmla="*/ 149 h 151"/>
                  <a:gd name="T18" fmla="*/ 49 w 166"/>
                  <a:gd name="T19" fmla="*/ 151 h 151"/>
                  <a:gd name="T20" fmla="*/ 26 w 166"/>
                  <a:gd name="T21" fmla="*/ 151 h 151"/>
                  <a:gd name="T22" fmla="*/ 4 w 166"/>
                  <a:gd name="T23" fmla="*/ 151 h 151"/>
                  <a:gd name="T24" fmla="*/ 1 w 166"/>
                  <a:gd name="T25" fmla="*/ 151 h 151"/>
                  <a:gd name="T26" fmla="*/ 0 w 166"/>
                  <a:gd name="T27" fmla="*/ 149 h 151"/>
                  <a:gd name="T28" fmla="*/ 3 w 166"/>
                  <a:gd name="T29" fmla="*/ 147 h 151"/>
                  <a:gd name="T30" fmla="*/ 8 w 166"/>
                  <a:gd name="T31" fmla="*/ 147 h 151"/>
                  <a:gd name="T32" fmla="*/ 14 w 166"/>
                  <a:gd name="T33" fmla="*/ 145 h 151"/>
                  <a:gd name="T34" fmla="*/ 21 w 166"/>
                  <a:gd name="T35" fmla="*/ 136 h 151"/>
                  <a:gd name="T36" fmla="*/ 76 w 166"/>
                  <a:gd name="T37" fmla="*/ 8 h 151"/>
                  <a:gd name="T38" fmla="*/ 79 w 166"/>
                  <a:gd name="T39" fmla="*/ 3 h 151"/>
                  <a:gd name="T40" fmla="*/ 83 w 166"/>
                  <a:gd name="T41" fmla="*/ 0 h 151"/>
                  <a:gd name="T42" fmla="*/ 84 w 166"/>
                  <a:gd name="T43" fmla="*/ 2 h 151"/>
                  <a:gd name="T44" fmla="*/ 88 w 166"/>
                  <a:gd name="T45" fmla="*/ 7 h 151"/>
                  <a:gd name="T46" fmla="*/ 140 w 166"/>
                  <a:gd name="T47" fmla="*/ 126 h 151"/>
                  <a:gd name="T48" fmla="*/ 145 w 166"/>
                  <a:gd name="T49" fmla="*/ 136 h 151"/>
                  <a:gd name="T50" fmla="*/ 153 w 166"/>
                  <a:gd name="T51" fmla="*/ 145 h 151"/>
                  <a:gd name="T52" fmla="*/ 157 w 166"/>
                  <a:gd name="T53" fmla="*/ 147 h 151"/>
                  <a:gd name="T54" fmla="*/ 163 w 166"/>
                  <a:gd name="T55" fmla="*/ 147 h 151"/>
                  <a:gd name="T56" fmla="*/ 166 w 166"/>
                  <a:gd name="T57" fmla="*/ 149 h 151"/>
                  <a:gd name="T58" fmla="*/ 166 w 166"/>
                  <a:gd name="T59" fmla="*/ 151 h 151"/>
                  <a:gd name="T60" fmla="*/ 158 w 166"/>
                  <a:gd name="T61" fmla="*/ 151 h 151"/>
                  <a:gd name="T62" fmla="*/ 120 w 166"/>
                  <a:gd name="T63" fmla="*/ 151 h 151"/>
                  <a:gd name="T64" fmla="*/ 114 w 166"/>
                  <a:gd name="T65" fmla="*/ 151 h 151"/>
                  <a:gd name="T66" fmla="*/ 113 w 166"/>
                  <a:gd name="T67" fmla="*/ 149 h 151"/>
                  <a:gd name="T68" fmla="*/ 114 w 166"/>
                  <a:gd name="T69" fmla="*/ 148 h 151"/>
                  <a:gd name="T70" fmla="*/ 116 w 166"/>
                  <a:gd name="T71" fmla="*/ 147 h 151"/>
                  <a:gd name="T72" fmla="*/ 117 w 166"/>
                  <a:gd name="T73" fmla="*/ 143 h 151"/>
                  <a:gd name="T74" fmla="*/ 103 w 166"/>
                  <a:gd name="T75" fmla="*/ 105 h 151"/>
                  <a:gd name="T76" fmla="*/ 100 w 166"/>
                  <a:gd name="T77" fmla="*/ 103 h 151"/>
                  <a:gd name="T78" fmla="*/ 96 w 166"/>
                  <a:gd name="T79" fmla="*/ 93 h 151"/>
                  <a:gd name="T80" fmla="*/ 97 w 166"/>
                  <a:gd name="T81" fmla="*/ 91 h 151"/>
                  <a:gd name="T82" fmla="*/ 78 w 166"/>
                  <a:gd name="T83" fmla="*/ 43 h 151"/>
                  <a:gd name="T84" fmla="*/ 78 w 166"/>
                  <a:gd name="T85" fmla="*/ 40 h 151"/>
                  <a:gd name="T86" fmla="*/ 76 w 166"/>
                  <a:gd name="T87" fmla="*/ 41 h 151"/>
                  <a:gd name="T88" fmla="*/ 57 w 166"/>
                  <a:gd name="T89" fmla="*/ 91 h 151"/>
                  <a:gd name="T90" fmla="*/ 57 w 166"/>
                  <a:gd name="T91" fmla="*/ 91 h 151"/>
                  <a:gd name="T92" fmla="*/ 96 w 166"/>
                  <a:gd name="T93" fmla="*/ 9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151">
                    <a:moveTo>
                      <a:pt x="54" y="103"/>
                    </a:moveTo>
                    <a:lnTo>
                      <a:pt x="54" y="103"/>
                    </a:lnTo>
                    <a:lnTo>
                      <a:pt x="53" y="103"/>
                    </a:lnTo>
                    <a:lnTo>
                      <a:pt x="51" y="105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38" y="136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5"/>
                    </a:lnTo>
                    <a:lnTo>
                      <a:pt x="42" y="147"/>
                    </a:lnTo>
                    <a:lnTo>
                      <a:pt x="46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49" y="151"/>
                    </a:lnTo>
                    <a:lnTo>
                      <a:pt x="49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14" y="145"/>
                    </a:lnTo>
                    <a:lnTo>
                      <a:pt x="18" y="141"/>
                    </a:lnTo>
                    <a:lnTo>
                      <a:pt x="21" y="136"/>
                    </a:lnTo>
                    <a:lnTo>
                      <a:pt x="25" y="130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9" y="3"/>
                    </a:lnTo>
                    <a:lnTo>
                      <a:pt x="82" y="2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5" y="136"/>
                    </a:lnTo>
                    <a:lnTo>
                      <a:pt x="149" y="143"/>
                    </a:lnTo>
                    <a:lnTo>
                      <a:pt x="153" y="145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6" y="148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20" y="151"/>
                    </a:lnTo>
                    <a:lnTo>
                      <a:pt x="120" y="151"/>
                    </a:lnTo>
                    <a:lnTo>
                      <a:pt x="114" y="151"/>
                    </a:lnTo>
                    <a:lnTo>
                      <a:pt x="114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17" y="143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1" y="103"/>
                    </a:lnTo>
                    <a:lnTo>
                      <a:pt x="100" y="103"/>
                    </a:lnTo>
                    <a:lnTo>
                      <a:pt x="54" y="103"/>
                    </a:lnTo>
                    <a:close/>
                    <a:moveTo>
                      <a:pt x="96" y="93"/>
                    </a:moveTo>
                    <a:lnTo>
                      <a:pt x="96" y="93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8" y="93"/>
                    </a:lnTo>
                    <a:lnTo>
                      <a:pt x="96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4" name="Freeform 144"/>
              <p:cNvSpPr>
                <a:spLocks/>
              </p:cNvSpPr>
              <p:nvPr/>
            </p:nvSpPr>
            <p:spPr bwMode="auto">
              <a:xfrm>
                <a:off x="5276690" y="2162736"/>
                <a:ext cx="117677" cy="127125"/>
              </a:xfrm>
              <a:custGeom>
                <a:avLst/>
                <a:gdLst>
                  <a:gd name="T0" fmla="*/ 26 w 137"/>
                  <a:gd name="T1" fmla="*/ 15 h 148"/>
                  <a:gd name="T2" fmla="*/ 20 w 137"/>
                  <a:gd name="T3" fmla="*/ 16 h 148"/>
                  <a:gd name="T4" fmla="*/ 11 w 137"/>
                  <a:gd name="T5" fmla="*/ 19 h 148"/>
                  <a:gd name="T6" fmla="*/ 8 w 137"/>
                  <a:gd name="T7" fmla="*/ 21 h 148"/>
                  <a:gd name="T8" fmla="*/ 4 w 137"/>
                  <a:gd name="T9" fmla="*/ 28 h 148"/>
                  <a:gd name="T10" fmla="*/ 4 w 137"/>
                  <a:gd name="T11" fmla="*/ 29 h 148"/>
                  <a:gd name="T12" fmla="*/ 1 w 137"/>
                  <a:gd name="T13" fmla="*/ 30 h 148"/>
                  <a:gd name="T14" fmla="*/ 0 w 137"/>
                  <a:gd name="T15" fmla="*/ 26 h 148"/>
                  <a:gd name="T16" fmla="*/ 3 w 137"/>
                  <a:gd name="T17" fmla="*/ 15 h 148"/>
                  <a:gd name="T18" fmla="*/ 4 w 137"/>
                  <a:gd name="T19" fmla="*/ 4 h 148"/>
                  <a:gd name="T20" fmla="*/ 7 w 137"/>
                  <a:gd name="T21" fmla="*/ 0 h 148"/>
                  <a:gd name="T22" fmla="*/ 9 w 137"/>
                  <a:gd name="T23" fmla="*/ 0 h 148"/>
                  <a:gd name="T24" fmla="*/ 16 w 137"/>
                  <a:gd name="T25" fmla="*/ 3 h 148"/>
                  <a:gd name="T26" fmla="*/ 116 w 137"/>
                  <a:gd name="T27" fmla="*/ 3 h 148"/>
                  <a:gd name="T28" fmla="*/ 129 w 137"/>
                  <a:gd name="T29" fmla="*/ 3 h 148"/>
                  <a:gd name="T30" fmla="*/ 136 w 137"/>
                  <a:gd name="T31" fmla="*/ 1 h 148"/>
                  <a:gd name="T32" fmla="*/ 137 w 137"/>
                  <a:gd name="T33" fmla="*/ 3 h 148"/>
                  <a:gd name="T34" fmla="*/ 137 w 137"/>
                  <a:gd name="T35" fmla="*/ 5 h 148"/>
                  <a:gd name="T36" fmla="*/ 136 w 137"/>
                  <a:gd name="T37" fmla="*/ 29 h 148"/>
                  <a:gd name="T38" fmla="*/ 134 w 137"/>
                  <a:gd name="T39" fmla="*/ 32 h 148"/>
                  <a:gd name="T40" fmla="*/ 133 w 137"/>
                  <a:gd name="T41" fmla="*/ 30 h 148"/>
                  <a:gd name="T42" fmla="*/ 132 w 137"/>
                  <a:gd name="T43" fmla="*/ 26 h 148"/>
                  <a:gd name="T44" fmla="*/ 131 w 137"/>
                  <a:gd name="T45" fmla="*/ 23 h 148"/>
                  <a:gd name="T46" fmla="*/ 120 w 137"/>
                  <a:gd name="T47" fmla="*/ 16 h 148"/>
                  <a:gd name="T48" fmla="*/ 83 w 137"/>
                  <a:gd name="T49" fmla="*/ 15 h 148"/>
                  <a:gd name="T50" fmla="*/ 83 w 137"/>
                  <a:gd name="T51" fmla="*/ 92 h 148"/>
                  <a:gd name="T52" fmla="*/ 84 w 137"/>
                  <a:gd name="T53" fmla="*/ 133 h 148"/>
                  <a:gd name="T54" fmla="*/ 86 w 137"/>
                  <a:gd name="T55" fmla="*/ 137 h 148"/>
                  <a:gd name="T56" fmla="*/ 88 w 137"/>
                  <a:gd name="T57" fmla="*/ 142 h 148"/>
                  <a:gd name="T58" fmla="*/ 92 w 137"/>
                  <a:gd name="T59" fmla="*/ 144 h 148"/>
                  <a:gd name="T60" fmla="*/ 103 w 137"/>
                  <a:gd name="T61" fmla="*/ 144 h 148"/>
                  <a:gd name="T62" fmla="*/ 106 w 137"/>
                  <a:gd name="T63" fmla="*/ 146 h 148"/>
                  <a:gd name="T64" fmla="*/ 104 w 137"/>
                  <a:gd name="T65" fmla="*/ 148 h 148"/>
                  <a:gd name="T66" fmla="*/ 102 w 137"/>
                  <a:gd name="T67" fmla="*/ 148 h 148"/>
                  <a:gd name="T68" fmla="*/ 70 w 137"/>
                  <a:gd name="T69" fmla="*/ 148 h 148"/>
                  <a:gd name="T70" fmla="*/ 44 w 137"/>
                  <a:gd name="T71" fmla="*/ 148 h 148"/>
                  <a:gd name="T72" fmla="*/ 40 w 137"/>
                  <a:gd name="T73" fmla="*/ 146 h 148"/>
                  <a:gd name="T74" fmla="*/ 40 w 137"/>
                  <a:gd name="T75" fmla="*/ 145 h 148"/>
                  <a:gd name="T76" fmla="*/ 42 w 137"/>
                  <a:gd name="T77" fmla="*/ 144 h 148"/>
                  <a:gd name="T78" fmla="*/ 50 w 137"/>
                  <a:gd name="T79" fmla="*/ 144 h 148"/>
                  <a:gd name="T80" fmla="*/ 54 w 137"/>
                  <a:gd name="T81" fmla="*/ 140 h 148"/>
                  <a:gd name="T82" fmla="*/ 55 w 137"/>
                  <a:gd name="T83" fmla="*/ 133 h 148"/>
                  <a:gd name="T84" fmla="*/ 57 w 137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7" h="148">
                    <a:moveTo>
                      <a:pt x="57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3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1" y="23"/>
                    </a:lnTo>
                    <a:lnTo>
                      <a:pt x="127" y="19"/>
                    </a:lnTo>
                    <a:lnTo>
                      <a:pt x="120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103" y="144"/>
                    </a:lnTo>
                    <a:lnTo>
                      <a:pt x="103" y="144"/>
                    </a:lnTo>
                    <a:lnTo>
                      <a:pt x="104" y="145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4" y="148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1" y="148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0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3" y="142"/>
                    </a:lnTo>
                    <a:lnTo>
                      <a:pt x="54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7" y="116"/>
                    </a:lnTo>
                    <a:lnTo>
                      <a:pt x="57" y="92"/>
                    </a:lnTo>
                    <a:lnTo>
                      <a:pt x="5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Freeform 145"/>
              <p:cNvSpPr>
                <a:spLocks/>
              </p:cNvSpPr>
              <p:nvPr/>
            </p:nvSpPr>
            <p:spPr bwMode="auto">
              <a:xfrm>
                <a:off x="5396944" y="2165312"/>
                <a:ext cx="57550" cy="124548"/>
              </a:xfrm>
              <a:custGeom>
                <a:avLst/>
                <a:gdLst>
                  <a:gd name="T0" fmla="*/ 18 w 67"/>
                  <a:gd name="T1" fmla="*/ 55 h 145"/>
                  <a:gd name="T2" fmla="*/ 17 w 67"/>
                  <a:gd name="T3" fmla="*/ 14 h 145"/>
                  <a:gd name="T4" fmla="*/ 16 w 67"/>
                  <a:gd name="T5" fmla="*/ 8 h 145"/>
                  <a:gd name="T6" fmla="*/ 10 w 67"/>
                  <a:gd name="T7" fmla="*/ 4 h 145"/>
                  <a:gd name="T8" fmla="*/ 4 w 67"/>
                  <a:gd name="T9" fmla="*/ 4 h 145"/>
                  <a:gd name="T10" fmla="*/ 1 w 67"/>
                  <a:gd name="T11" fmla="*/ 2 h 145"/>
                  <a:gd name="T12" fmla="*/ 0 w 67"/>
                  <a:gd name="T13" fmla="*/ 1 h 145"/>
                  <a:gd name="T14" fmla="*/ 5 w 67"/>
                  <a:gd name="T15" fmla="*/ 0 h 145"/>
                  <a:gd name="T16" fmla="*/ 31 w 67"/>
                  <a:gd name="T17" fmla="*/ 0 h 145"/>
                  <a:gd name="T18" fmla="*/ 58 w 67"/>
                  <a:gd name="T19" fmla="*/ 0 h 145"/>
                  <a:gd name="T20" fmla="*/ 60 w 67"/>
                  <a:gd name="T21" fmla="*/ 0 h 145"/>
                  <a:gd name="T22" fmla="*/ 62 w 67"/>
                  <a:gd name="T23" fmla="*/ 1 h 145"/>
                  <a:gd name="T24" fmla="*/ 58 w 67"/>
                  <a:gd name="T25" fmla="*/ 4 h 145"/>
                  <a:gd name="T26" fmla="*/ 52 w 67"/>
                  <a:gd name="T27" fmla="*/ 4 h 145"/>
                  <a:gd name="T28" fmla="*/ 48 w 67"/>
                  <a:gd name="T29" fmla="*/ 5 h 145"/>
                  <a:gd name="T30" fmla="*/ 46 w 67"/>
                  <a:gd name="T31" fmla="*/ 10 h 145"/>
                  <a:gd name="T32" fmla="*/ 45 w 67"/>
                  <a:gd name="T33" fmla="*/ 14 h 145"/>
                  <a:gd name="T34" fmla="*/ 45 w 67"/>
                  <a:gd name="T35" fmla="*/ 89 h 145"/>
                  <a:gd name="T36" fmla="*/ 45 w 67"/>
                  <a:gd name="T37" fmla="*/ 114 h 145"/>
                  <a:gd name="T38" fmla="*/ 46 w 67"/>
                  <a:gd name="T39" fmla="*/ 131 h 145"/>
                  <a:gd name="T40" fmla="*/ 47 w 67"/>
                  <a:gd name="T41" fmla="*/ 138 h 145"/>
                  <a:gd name="T42" fmla="*/ 54 w 67"/>
                  <a:gd name="T43" fmla="*/ 141 h 145"/>
                  <a:gd name="T44" fmla="*/ 63 w 67"/>
                  <a:gd name="T45" fmla="*/ 141 h 145"/>
                  <a:gd name="T46" fmla="*/ 66 w 67"/>
                  <a:gd name="T47" fmla="*/ 142 h 145"/>
                  <a:gd name="T48" fmla="*/ 67 w 67"/>
                  <a:gd name="T49" fmla="*/ 143 h 145"/>
                  <a:gd name="T50" fmla="*/ 63 w 67"/>
                  <a:gd name="T51" fmla="*/ 145 h 145"/>
                  <a:gd name="T52" fmla="*/ 30 w 67"/>
                  <a:gd name="T53" fmla="*/ 145 h 145"/>
                  <a:gd name="T54" fmla="*/ 5 w 67"/>
                  <a:gd name="T55" fmla="*/ 145 h 145"/>
                  <a:gd name="T56" fmla="*/ 1 w 67"/>
                  <a:gd name="T57" fmla="*/ 145 h 145"/>
                  <a:gd name="T58" fmla="*/ 1 w 67"/>
                  <a:gd name="T59" fmla="*/ 143 h 145"/>
                  <a:gd name="T60" fmla="*/ 4 w 67"/>
                  <a:gd name="T61" fmla="*/ 141 h 145"/>
                  <a:gd name="T62" fmla="*/ 10 w 67"/>
                  <a:gd name="T63" fmla="*/ 141 h 145"/>
                  <a:gd name="T64" fmla="*/ 13 w 67"/>
                  <a:gd name="T65" fmla="*/ 139 h 145"/>
                  <a:gd name="T66" fmla="*/ 17 w 67"/>
                  <a:gd name="T67" fmla="*/ 131 h 145"/>
                  <a:gd name="T68" fmla="*/ 18 w 67"/>
                  <a:gd name="T69" fmla="*/ 114 h 145"/>
                  <a:gd name="T70" fmla="*/ 18 w 67"/>
                  <a:gd name="T71" fmla="*/ 5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5">
                    <a:moveTo>
                      <a:pt x="18" y="55"/>
                    </a:moveTo>
                    <a:lnTo>
                      <a:pt x="18" y="5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8" y="5"/>
                    </a:lnTo>
                    <a:lnTo>
                      <a:pt x="47" y="8"/>
                    </a:lnTo>
                    <a:lnTo>
                      <a:pt x="46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55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5" y="114"/>
                    </a:lnTo>
                    <a:lnTo>
                      <a:pt x="46" y="131"/>
                    </a:lnTo>
                    <a:lnTo>
                      <a:pt x="46" y="131"/>
                    </a:lnTo>
                    <a:lnTo>
                      <a:pt x="46" y="135"/>
                    </a:lnTo>
                    <a:lnTo>
                      <a:pt x="47" y="138"/>
                    </a:lnTo>
                    <a:lnTo>
                      <a:pt x="50" y="139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1"/>
                    </a:lnTo>
                    <a:lnTo>
                      <a:pt x="63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0" y="145"/>
                    </a:lnTo>
                    <a:lnTo>
                      <a:pt x="30" y="145"/>
                    </a:lnTo>
                    <a:lnTo>
                      <a:pt x="5" y="145"/>
                    </a:lnTo>
                    <a:lnTo>
                      <a:pt x="5" y="145"/>
                    </a:lnTo>
                    <a:lnTo>
                      <a:pt x="1" y="145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4" y="141"/>
                    </a:lnTo>
                    <a:lnTo>
                      <a:pt x="4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3" y="139"/>
                    </a:lnTo>
                    <a:lnTo>
                      <a:pt x="16" y="138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8" y="114"/>
                    </a:lnTo>
                    <a:lnTo>
                      <a:pt x="18" y="89"/>
                    </a:lnTo>
                    <a:lnTo>
                      <a:pt x="1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6" name="Freeform 146"/>
              <p:cNvSpPr>
                <a:spLocks noEditPoints="1"/>
              </p:cNvSpPr>
              <p:nvPr/>
            </p:nvSpPr>
            <p:spPr bwMode="auto">
              <a:xfrm>
                <a:off x="5455353" y="2162736"/>
                <a:ext cx="141728" cy="128843"/>
              </a:xfrm>
              <a:custGeom>
                <a:avLst/>
                <a:gdLst>
                  <a:gd name="T0" fmla="*/ 0 w 165"/>
                  <a:gd name="T1" fmla="*/ 75 h 150"/>
                  <a:gd name="T2" fmla="*/ 4 w 165"/>
                  <a:gd name="T3" fmla="*/ 50 h 150"/>
                  <a:gd name="T4" fmla="*/ 19 w 165"/>
                  <a:gd name="T5" fmla="*/ 25 h 150"/>
                  <a:gd name="T6" fmla="*/ 31 w 165"/>
                  <a:gd name="T7" fmla="*/ 15 h 150"/>
                  <a:gd name="T8" fmla="*/ 45 w 165"/>
                  <a:gd name="T9" fmla="*/ 7 h 150"/>
                  <a:gd name="T10" fmla="*/ 62 w 165"/>
                  <a:gd name="T11" fmla="*/ 1 h 150"/>
                  <a:gd name="T12" fmla="*/ 83 w 165"/>
                  <a:gd name="T13" fmla="*/ 0 h 150"/>
                  <a:gd name="T14" fmla="*/ 102 w 165"/>
                  <a:gd name="T15" fmla="*/ 1 h 150"/>
                  <a:gd name="T16" fmla="*/ 131 w 165"/>
                  <a:gd name="T17" fmla="*/ 11 h 150"/>
                  <a:gd name="T18" fmla="*/ 152 w 165"/>
                  <a:gd name="T19" fmla="*/ 29 h 150"/>
                  <a:gd name="T20" fmla="*/ 160 w 165"/>
                  <a:gd name="T21" fmla="*/ 42 h 150"/>
                  <a:gd name="T22" fmla="*/ 165 w 165"/>
                  <a:gd name="T23" fmla="*/ 71 h 150"/>
                  <a:gd name="T24" fmla="*/ 164 w 165"/>
                  <a:gd name="T25" fmla="*/ 88 h 150"/>
                  <a:gd name="T26" fmla="*/ 152 w 165"/>
                  <a:gd name="T27" fmla="*/ 116 h 150"/>
                  <a:gd name="T28" fmla="*/ 137 w 165"/>
                  <a:gd name="T29" fmla="*/ 133 h 150"/>
                  <a:gd name="T30" fmla="*/ 124 w 165"/>
                  <a:gd name="T31" fmla="*/ 141 h 150"/>
                  <a:gd name="T32" fmla="*/ 108 w 165"/>
                  <a:gd name="T33" fmla="*/ 148 h 150"/>
                  <a:gd name="T34" fmla="*/ 91 w 165"/>
                  <a:gd name="T35" fmla="*/ 150 h 150"/>
                  <a:gd name="T36" fmla="*/ 82 w 165"/>
                  <a:gd name="T37" fmla="*/ 150 h 150"/>
                  <a:gd name="T38" fmla="*/ 61 w 165"/>
                  <a:gd name="T39" fmla="*/ 149 h 150"/>
                  <a:gd name="T40" fmla="*/ 44 w 165"/>
                  <a:gd name="T41" fmla="*/ 144 h 150"/>
                  <a:gd name="T42" fmla="*/ 31 w 165"/>
                  <a:gd name="T43" fmla="*/ 136 h 150"/>
                  <a:gd name="T44" fmla="*/ 19 w 165"/>
                  <a:gd name="T45" fmla="*/ 125 h 150"/>
                  <a:gd name="T46" fmla="*/ 4 w 165"/>
                  <a:gd name="T47" fmla="*/ 102 h 150"/>
                  <a:gd name="T48" fmla="*/ 0 w 165"/>
                  <a:gd name="T49" fmla="*/ 75 h 150"/>
                  <a:gd name="T50" fmla="*/ 135 w 165"/>
                  <a:gd name="T51" fmla="*/ 79 h 150"/>
                  <a:gd name="T52" fmla="*/ 135 w 165"/>
                  <a:gd name="T53" fmla="*/ 63 h 150"/>
                  <a:gd name="T54" fmla="*/ 125 w 165"/>
                  <a:gd name="T55" fmla="*/ 38 h 150"/>
                  <a:gd name="T56" fmla="*/ 110 w 165"/>
                  <a:gd name="T57" fmla="*/ 21 h 150"/>
                  <a:gd name="T58" fmla="*/ 90 w 165"/>
                  <a:gd name="T59" fmla="*/ 11 h 150"/>
                  <a:gd name="T60" fmla="*/ 78 w 165"/>
                  <a:gd name="T61" fmla="*/ 11 h 150"/>
                  <a:gd name="T62" fmla="*/ 61 w 165"/>
                  <a:gd name="T63" fmla="*/ 12 h 150"/>
                  <a:gd name="T64" fmla="*/ 45 w 165"/>
                  <a:gd name="T65" fmla="*/ 23 h 150"/>
                  <a:gd name="T66" fmla="*/ 33 w 165"/>
                  <a:gd name="T67" fmla="*/ 40 h 150"/>
                  <a:gd name="T68" fmla="*/ 29 w 165"/>
                  <a:gd name="T69" fmla="*/ 70 h 150"/>
                  <a:gd name="T70" fmla="*/ 31 w 165"/>
                  <a:gd name="T71" fmla="*/ 84 h 150"/>
                  <a:gd name="T72" fmla="*/ 38 w 165"/>
                  <a:gd name="T73" fmla="*/ 109 h 150"/>
                  <a:gd name="T74" fmla="*/ 54 w 165"/>
                  <a:gd name="T75" fmla="*/ 128 h 150"/>
                  <a:gd name="T76" fmla="*/ 77 w 165"/>
                  <a:gd name="T77" fmla="*/ 138 h 150"/>
                  <a:gd name="T78" fmla="*/ 90 w 165"/>
                  <a:gd name="T79" fmla="*/ 140 h 150"/>
                  <a:gd name="T80" fmla="*/ 103 w 165"/>
                  <a:gd name="T81" fmla="*/ 138 h 150"/>
                  <a:gd name="T82" fmla="*/ 117 w 165"/>
                  <a:gd name="T83" fmla="*/ 131 h 150"/>
                  <a:gd name="T84" fmla="*/ 131 w 165"/>
                  <a:gd name="T85" fmla="*/ 112 h 150"/>
                  <a:gd name="T86" fmla="*/ 135 w 165"/>
                  <a:gd name="T87" fmla="*/ 7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150">
                    <a:moveTo>
                      <a:pt x="0" y="75"/>
                    </a:moveTo>
                    <a:lnTo>
                      <a:pt x="0" y="75"/>
                    </a:lnTo>
                    <a:lnTo>
                      <a:pt x="0" y="62"/>
                    </a:lnTo>
                    <a:lnTo>
                      <a:pt x="4" y="50"/>
                    </a:lnTo>
                    <a:lnTo>
                      <a:pt x="11" y="37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5" y="7"/>
                    </a:lnTo>
                    <a:lnTo>
                      <a:pt x="53" y="4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02" y="1"/>
                    </a:lnTo>
                    <a:lnTo>
                      <a:pt x="117" y="5"/>
                    </a:lnTo>
                    <a:lnTo>
                      <a:pt x="131" y="11"/>
                    </a:lnTo>
                    <a:lnTo>
                      <a:pt x="142" y="20"/>
                    </a:lnTo>
                    <a:lnTo>
                      <a:pt x="152" y="29"/>
                    </a:lnTo>
                    <a:lnTo>
                      <a:pt x="156" y="36"/>
                    </a:lnTo>
                    <a:lnTo>
                      <a:pt x="160" y="42"/>
                    </a:lnTo>
                    <a:lnTo>
                      <a:pt x="164" y="57"/>
                    </a:lnTo>
                    <a:lnTo>
                      <a:pt x="165" y="71"/>
                    </a:lnTo>
                    <a:lnTo>
                      <a:pt x="165" y="71"/>
                    </a:lnTo>
                    <a:lnTo>
                      <a:pt x="164" y="88"/>
                    </a:lnTo>
                    <a:lnTo>
                      <a:pt x="160" y="103"/>
                    </a:lnTo>
                    <a:lnTo>
                      <a:pt x="152" y="116"/>
                    </a:lnTo>
                    <a:lnTo>
                      <a:pt x="142" y="128"/>
                    </a:lnTo>
                    <a:lnTo>
                      <a:pt x="137" y="133"/>
                    </a:lnTo>
                    <a:lnTo>
                      <a:pt x="131" y="137"/>
                    </a:lnTo>
                    <a:lnTo>
                      <a:pt x="124" y="141"/>
                    </a:lnTo>
                    <a:lnTo>
                      <a:pt x="116" y="145"/>
                    </a:lnTo>
                    <a:lnTo>
                      <a:pt x="108" y="148"/>
                    </a:lnTo>
                    <a:lnTo>
                      <a:pt x="99" y="149"/>
                    </a:lnTo>
                    <a:lnTo>
                      <a:pt x="91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71" y="150"/>
                    </a:lnTo>
                    <a:lnTo>
                      <a:pt x="61" y="149"/>
                    </a:lnTo>
                    <a:lnTo>
                      <a:pt x="52" y="146"/>
                    </a:lnTo>
                    <a:lnTo>
                      <a:pt x="44" y="144"/>
                    </a:lnTo>
                    <a:lnTo>
                      <a:pt x="37" y="140"/>
                    </a:lnTo>
                    <a:lnTo>
                      <a:pt x="31" y="136"/>
                    </a:lnTo>
                    <a:lnTo>
                      <a:pt x="24" y="131"/>
                    </a:lnTo>
                    <a:lnTo>
                      <a:pt x="19" y="125"/>
                    </a:lnTo>
                    <a:lnTo>
                      <a:pt x="11" y="115"/>
                    </a:lnTo>
                    <a:lnTo>
                      <a:pt x="4" y="102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35" y="79"/>
                    </a:moveTo>
                    <a:lnTo>
                      <a:pt x="135" y="79"/>
                    </a:lnTo>
                    <a:lnTo>
                      <a:pt x="135" y="63"/>
                    </a:lnTo>
                    <a:lnTo>
                      <a:pt x="131" y="50"/>
                    </a:lnTo>
                    <a:lnTo>
                      <a:pt x="125" y="38"/>
                    </a:lnTo>
                    <a:lnTo>
                      <a:pt x="119" y="29"/>
                    </a:lnTo>
                    <a:lnTo>
                      <a:pt x="110" y="21"/>
                    </a:lnTo>
                    <a:lnTo>
                      <a:pt x="100" y="15"/>
                    </a:lnTo>
                    <a:lnTo>
                      <a:pt x="90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69" y="11"/>
                    </a:lnTo>
                    <a:lnTo>
                      <a:pt x="61" y="12"/>
                    </a:lnTo>
                    <a:lnTo>
                      <a:pt x="53" y="16"/>
                    </a:lnTo>
                    <a:lnTo>
                      <a:pt x="45" y="23"/>
                    </a:lnTo>
                    <a:lnTo>
                      <a:pt x="38" y="29"/>
                    </a:lnTo>
                    <a:lnTo>
                      <a:pt x="33" y="40"/>
                    </a:lnTo>
                    <a:lnTo>
                      <a:pt x="31" y="53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1" y="84"/>
                    </a:lnTo>
                    <a:lnTo>
                      <a:pt x="33" y="98"/>
                    </a:lnTo>
                    <a:lnTo>
                      <a:pt x="38" y="109"/>
                    </a:lnTo>
                    <a:lnTo>
                      <a:pt x="45" y="120"/>
                    </a:lnTo>
                    <a:lnTo>
                      <a:pt x="54" y="128"/>
                    </a:lnTo>
                    <a:lnTo>
                      <a:pt x="65" y="134"/>
                    </a:lnTo>
                    <a:lnTo>
                      <a:pt x="77" y="138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95" y="140"/>
                    </a:lnTo>
                    <a:lnTo>
                      <a:pt x="103" y="138"/>
                    </a:lnTo>
                    <a:lnTo>
                      <a:pt x="110" y="136"/>
                    </a:lnTo>
                    <a:lnTo>
                      <a:pt x="117" y="131"/>
                    </a:lnTo>
                    <a:lnTo>
                      <a:pt x="124" y="123"/>
                    </a:lnTo>
                    <a:lnTo>
                      <a:pt x="131" y="112"/>
                    </a:lnTo>
                    <a:lnTo>
                      <a:pt x="133" y="98"/>
                    </a:lnTo>
                    <a:lnTo>
                      <a:pt x="135" y="79"/>
                    </a:lnTo>
                    <a:lnTo>
                      <a:pt x="135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Freeform 147"/>
              <p:cNvSpPr>
                <a:spLocks/>
              </p:cNvSpPr>
              <p:nvPr/>
            </p:nvSpPr>
            <p:spPr bwMode="auto">
              <a:xfrm>
                <a:off x="5601375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2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5 w 169"/>
                  <a:gd name="T11" fmla="*/ 147 h 151"/>
                  <a:gd name="T12" fmla="*/ 54 w 169"/>
                  <a:gd name="T13" fmla="*/ 149 h 151"/>
                  <a:gd name="T14" fmla="*/ 51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7 w 169"/>
                  <a:gd name="T31" fmla="*/ 132 h 151"/>
                  <a:gd name="T32" fmla="*/ 20 w 169"/>
                  <a:gd name="T33" fmla="*/ 6 h 151"/>
                  <a:gd name="T34" fmla="*/ 21 w 169"/>
                  <a:gd name="T35" fmla="*/ 2 h 151"/>
                  <a:gd name="T36" fmla="*/ 24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4 w 169"/>
                  <a:gd name="T47" fmla="*/ 26 h 151"/>
                  <a:gd name="T48" fmla="*/ 134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7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59 w 169"/>
                  <a:gd name="T75" fmla="*/ 8 h 151"/>
                  <a:gd name="T76" fmla="*/ 154 w 169"/>
                  <a:gd name="T77" fmla="*/ 13 h 151"/>
                  <a:gd name="T78" fmla="*/ 153 w 169"/>
                  <a:gd name="T79" fmla="*/ 24 h 151"/>
                  <a:gd name="T80" fmla="*/ 150 w 169"/>
                  <a:gd name="T81" fmla="*/ 146 h 151"/>
                  <a:gd name="T82" fmla="*/ 146 w 169"/>
                  <a:gd name="T83" fmla="*/ 151 h 151"/>
                  <a:gd name="T84" fmla="*/ 142 w 169"/>
                  <a:gd name="T85" fmla="*/ 150 h 151"/>
                  <a:gd name="T86" fmla="*/ 138 w 169"/>
                  <a:gd name="T87" fmla="*/ 147 h 151"/>
                  <a:gd name="T88" fmla="*/ 80 w 169"/>
                  <a:gd name="T89" fmla="*/ 92 h 151"/>
                  <a:gd name="T90" fmla="*/ 34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2" y="143"/>
                    </a:lnTo>
                    <a:lnTo>
                      <a:pt x="42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5" y="146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4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17" y="132"/>
                    </a:lnTo>
                    <a:lnTo>
                      <a:pt x="19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4" y="26"/>
                    </a:lnTo>
                    <a:lnTo>
                      <a:pt x="134" y="26"/>
                    </a:lnTo>
                    <a:lnTo>
                      <a:pt x="134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7" y="8"/>
                    </a:lnTo>
                    <a:lnTo>
                      <a:pt x="117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7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3"/>
                    </a:lnTo>
                    <a:lnTo>
                      <a:pt x="153" y="17"/>
                    </a:lnTo>
                    <a:lnTo>
                      <a:pt x="153" y="24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49" y="150"/>
                    </a:lnTo>
                    <a:lnTo>
                      <a:pt x="146" y="151"/>
                    </a:lnTo>
                    <a:lnTo>
                      <a:pt x="146" y="151"/>
                    </a:lnTo>
                    <a:lnTo>
                      <a:pt x="142" y="150"/>
                    </a:lnTo>
                    <a:lnTo>
                      <a:pt x="138" y="147"/>
                    </a:lnTo>
                    <a:lnTo>
                      <a:pt x="138" y="147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50" y="62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4772119" y="5391353"/>
              <a:ext cx="1534797" cy="328077"/>
              <a:chOff x="4709780" y="2337103"/>
              <a:chExt cx="699189" cy="149458"/>
            </a:xfrm>
            <a:solidFill>
              <a:schemeClr val="tx2"/>
            </a:solidFill>
          </p:grpSpPr>
          <p:sp>
            <p:nvSpPr>
              <p:cNvPr id="60" name="Freeform 148"/>
              <p:cNvSpPr>
                <a:spLocks noEditPoints="1"/>
              </p:cNvSpPr>
              <p:nvPr/>
            </p:nvSpPr>
            <p:spPr bwMode="auto">
              <a:xfrm>
                <a:off x="4709780" y="2337103"/>
                <a:ext cx="158907" cy="149458"/>
              </a:xfrm>
              <a:custGeom>
                <a:avLst/>
                <a:gdLst>
                  <a:gd name="T0" fmla="*/ 23 w 185"/>
                  <a:gd name="T1" fmla="*/ 66 h 174"/>
                  <a:gd name="T2" fmla="*/ 23 w 185"/>
                  <a:gd name="T3" fmla="*/ 17 h 174"/>
                  <a:gd name="T4" fmla="*/ 20 w 185"/>
                  <a:gd name="T5" fmla="*/ 9 h 174"/>
                  <a:gd name="T6" fmla="*/ 12 w 185"/>
                  <a:gd name="T7" fmla="*/ 5 h 174"/>
                  <a:gd name="T8" fmla="*/ 3 w 185"/>
                  <a:gd name="T9" fmla="*/ 4 h 174"/>
                  <a:gd name="T10" fmla="*/ 0 w 185"/>
                  <a:gd name="T11" fmla="*/ 4 h 174"/>
                  <a:gd name="T12" fmla="*/ 0 w 185"/>
                  <a:gd name="T13" fmla="*/ 3 h 174"/>
                  <a:gd name="T14" fmla="*/ 4 w 185"/>
                  <a:gd name="T15" fmla="*/ 0 h 174"/>
                  <a:gd name="T16" fmla="*/ 37 w 185"/>
                  <a:gd name="T17" fmla="*/ 1 h 174"/>
                  <a:gd name="T18" fmla="*/ 73 w 185"/>
                  <a:gd name="T19" fmla="*/ 0 h 174"/>
                  <a:gd name="T20" fmla="*/ 95 w 185"/>
                  <a:gd name="T21" fmla="*/ 0 h 174"/>
                  <a:gd name="T22" fmla="*/ 119 w 185"/>
                  <a:gd name="T23" fmla="*/ 3 h 174"/>
                  <a:gd name="T24" fmla="*/ 143 w 185"/>
                  <a:gd name="T25" fmla="*/ 10 h 174"/>
                  <a:gd name="T26" fmla="*/ 164 w 185"/>
                  <a:gd name="T27" fmla="*/ 26 h 174"/>
                  <a:gd name="T28" fmla="*/ 172 w 185"/>
                  <a:gd name="T29" fmla="*/ 36 h 174"/>
                  <a:gd name="T30" fmla="*/ 181 w 185"/>
                  <a:gd name="T31" fmla="*/ 57 h 174"/>
                  <a:gd name="T32" fmla="*/ 185 w 185"/>
                  <a:gd name="T33" fmla="*/ 74 h 174"/>
                  <a:gd name="T34" fmla="*/ 185 w 185"/>
                  <a:gd name="T35" fmla="*/ 83 h 174"/>
                  <a:gd name="T36" fmla="*/ 183 w 185"/>
                  <a:gd name="T37" fmla="*/ 104 h 174"/>
                  <a:gd name="T38" fmla="*/ 177 w 185"/>
                  <a:gd name="T39" fmla="*/ 121 h 174"/>
                  <a:gd name="T40" fmla="*/ 169 w 185"/>
                  <a:gd name="T41" fmla="*/ 136 h 174"/>
                  <a:gd name="T42" fmla="*/ 160 w 185"/>
                  <a:gd name="T43" fmla="*/ 146 h 174"/>
                  <a:gd name="T44" fmla="*/ 143 w 185"/>
                  <a:gd name="T45" fmla="*/ 159 h 174"/>
                  <a:gd name="T46" fmla="*/ 124 w 185"/>
                  <a:gd name="T47" fmla="*/ 167 h 174"/>
                  <a:gd name="T48" fmla="*/ 99 w 185"/>
                  <a:gd name="T49" fmla="*/ 172 h 174"/>
                  <a:gd name="T50" fmla="*/ 85 w 185"/>
                  <a:gd name="T51" fmla="*/ 174 h 174"/>
                  <a:gd name="T52" fmla="*/ 58 w 185"/>
                  <a:gd name="T53" fmla="*/ 172 h 174"/>
                  <a:gd name="T54" fmla="*/ 36 w 185"/>
                  <a:gd name="T55" fmla="*/ 171 h 174"/>
                  <a:gd name="T56" fmla="*/ 23 w 185"/>
                  <a:gd name="T57" fmla="*/ 171 h 174"/>
                  <a:gd name="T58" fmla="*/ 8 w 185"/>
                  <a:gd name="T59" fmla="*/ 171 h 174"/>
                  <a:gd name="T60" fmla="*/ 3 w 185"/>
                  <a:gd name="T61" fmla="*/ 169 h 174"/>
                  <a:gd name="T62" fmla="*/ 4 w 185"/>
                  <a:gd name="T63" fmla="*/ 167 h 174"/>
                  <a:gd name="T64" fmla="*/ 7 w 185"/>
                  <a:gd name="T65" fmla="*/ 167 h 174"/>
                  <a:gd name="T66" fmla="*/ 15 w 185"/>
                  <a:gd name="T67" fmla="*/ 166 h 174"/>
                  <a:gd name="T68" fmla="*/ 20 w 185"/>
                  <a:gd name="T69" fmla="*/ 162 h 174"/>
                  <a:gd name="T70" fmla="*/ 21 w 185"/>
                  <a:gd name="T71" fmla="*/ 154 h 174"/>
                  <a:gd name="T72" fmla="*/ 23 w 185"/>
                  <a:gd name="T73" fmla="*/ 105 h 174"/>
                  <a:gd name="T74" fmla="*/ 50 w 185"/>
                  <a:gd name="T75" fmla="*/ 91 h 174"/>
                  <a:gd name="T76" fmla="*/ 52 w 185"/>
                  <a:gd name="T77" fmla="*/ 137 h 174"/>
                  <a:gd name="T78" fmla="*/ 52 w 185"/>
                  <a:gd name="T79" fmla="*/ 146 h 174"/>
                  <a:gd name="T80" fmla="*/ 54 w 185"/>
                  <a:gd name="T81" fmla="*/ 154 h 174"/>
                  <a:gd name="T82" fmla="*/ 57 w 185"/>
                  <a:gd name="T83" fmla="*/ 157 h 174"/>
                  <a:gd name="T84" fmla="*/ 71 w 185"/>
                  <a:gd name="T85" fmla="*/ 162 h 174"/>
                  <a:gd name="T86" fmla="*/ 83 w 185"/>
                  <a:gd name="T87" fmla="*/ 162 h 174"/>
                  <a:gd name="T88" fmla="*/ 114 w 185"/>
                  <a:gd name="T89" fmla="*/ 159 h 174"/>
                  <a:gd name="T90" fmla="*/ 136 w 185"/>
                  <a:gd name="T91" fmla="*/ 146 h 174"/>
                  <a:gd name="T92" fmla="*/ 141 w 185"/>
                  <a:gd name="T93" fmla="*/ 141 h 174"/>
                  <a:gd name="T94" fmla="*/ 148 w 185"/>
                  <a:gd name="T95" fmla="*/ 129 h 174"/>
                  <a:gd name="T96" fmla="*/ 153 w 185"/>
                  <a:gd name="T97" fmla="*/ 107 h 174"/>
                  <a:gd name="T98" fmla="*/ 154 w 185"/>
                  <a:gd name="T99" fmla="*/ 90 h 174"/>
                  <a:gd name="T100" fmla="*/ 153 w 185"/>
                  <a:gd name="T101" fmla="*/ 70 h 174"/>
                  <a:gd name="T102" fmla="*/ 148 w 185"/>
                  <a:gd name="T103" fmla="*/ 54 h 174"/>
                  <a:gd name="T104" fmla="*/ 133 w 185"/>
                  <a:gd name="T105" fmla="*/ 33 h 174"/>
                  <a:gd name="T106" fmla="*/ 125 w 185"/>
                  <a:gd name="T107" fmla="*/ 26 h 174"/>
                  <a:gd name="T108" fmla="*/ 108 w 185"/>
                  <a:gd name="T109" fmla="*/ 17 h 174"/>
                  <a:gd name="T110" fmla="*/ 83 w 185"/>
                  <a:gd name="T111" fmla="*/ 12 h 174"/>
                  <a:gd name="T112" fmla="*/ 69 w 185"/>
                  <a:gd name="T113" fmla="*/ 10 h 174"/>
                  <a:gd name="T114" fmla="*/ 54 w 185"/>
                  <a:gd name="T115" fmla="*/ 12 h 174"/>
                  <a:gd name="T116" fmla="*/ 52 w 185"/>
                  <a:gd name="T117" fmla="*/ 14 h 174"/>
                  <a:gd name="T118" fmla="*/ 52 w 185"/>
                  <a:gd name="T119" fmla="*/ 17 h 174"/>
                  <a:gd name="T120" fmla="*/ 50 w 185"/>
                  <a:gd name="T121" fmla="*/ 9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74">
                    <a:moveTo>
                      <a:pt x="23" y="66"/>
                    </a:moveTo>
                    <a:lnTo>
                      <a:pt x="23" y="66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9" y="3"/>
                    </a:lnTo>
                    <a:lnTo>
                      <a:pt x="131" y="7"/>
                    </a:lnTo>
                    <a:lnTo>
                      <a:pt x="143" y="10"/>
                    </a:lnTo>
                    <a:lnTo>
                      <a:pt x="153" y="17"/>
                    </a:lnTo>
                    <a:lnTo>
                      <a:pt x="164" y="26"/>
                    </a:lnTo>
                    <a:lnTo>
                      <a:pt x="164" y="26"/>
                    </a:lnTo>
                    <a:lnTo>
                      <a:pt x="172" y="36"/>
                    </a:lnTo>
                    <a:lnTo>
                      <a:pt x="178" y="49"/>
                    </a:lnTo>
                    <a:lnTo>
                      <a:pt x="181" y="57"/>
                    </a:lnTo>
                    <a:lnTo>
                      <a:pt x="183" y="64"/>
                    </a:lnTo>
                    <a:lnTo>
                      <a:pt x="185" y="74"/>
                    </a:lnTo>
                    <a:lnTo>
                      <a:pt x="185" y="83"/>
                    </a:lnTo>
                    <a:lnTo>
                      <a:pt x="185" y="83"/>
                    </a:lnTo>
                    <a:lnTo>
                      <a:pt x="185" y="93"/>
                    </a:lnTo>
                    <a:lnTo>
                      <a:pt x="183" y="104"/>
                    </a:lnTo>
                    <a:lnTo>
                      <a:pt x="181" y="112"/>
                    </a:lnTo>
                    <a:lnTo>
                      <a:pt x="177" y="121"/>
                    </a:lnTo>
                    <a:lnTo>
                      <a:pt x="174" y="128"/>
                    </a:lnTo>
                    <a:lnTo>
                      <a:pt x="169" y="13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3"/>
                    </a:lnTo>
                    <a:lnTo>
                      <a:pt x="124" y="167"/>
                    </a:lnTo>
                    <a:lnTo>
                      <a:pt x="112" y="171"/>
                    </a:lnTo>
                    <a:lnTo>
                      <a:pt x="99" y="172"/>
                    </a:lnTo>
                    <a:lnTo>
                      <a:pt x="85" y="174"/>
                    </a:lnTo>
                    <a:lnTo>
                      <a:pt x="85" y="174"/>
                    </a:lnTo>
                    <a:lnTo>
                      <a:pt x="58" y="172"/>
                    </a:lnTo>
                    <a:lnTo>
                      <a:pt x="58" y="172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8" y="171"/>
                    </a:lnTo>
                    <a:lnTo>
                      <a:pt x="8" y="171"/>
                    </a:lnTo>
                    <a:lnTo>
                      <a:pt x="4" y="171"/>
                    </a:lnTo>
                    <a:lnTo>
                      <a:pt x="3" y="169"/>
                    </a:lnTo>
                    <a:lnTo>
                      <a:pt x="3" y="169"/>
                    </a:lnTo>
                    <a:lnTo>
                      <a:pt x="4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15" y="166"/>
                    </a:lnTo>
                    <a:lnTo>
                      <a:pt x="15" y="166"/>
                    </a:lnTo>
                    <a:lnTo>
                      <a:pt x="17" y="165"/>
                    </a:lnTo>
                    <a:lnTo>
                      <a:pt x="20" y="162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3" y="134"/>
                    </a:lnTo>
                    <a:lnTo>
                      <a:pt x="23" y="105"/>
                    </a:lnTo>
                    <a:lnTo>
                      <a:pt x="23" y="66"/>
                    </a:lnTo>
                    <a:close/>
                    <a:moveTo>
                      <a:pt x="50" y="91"/>
                    </a:moveTo>
                    <a:lnTo>
                      <a:pt x="50" y="91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46"/>
                    </a:lnTo>
                    <a:lnTo>
                      <a:pt x="53" y="150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7" y="157"/>
                    </a:lnTo>
                    <a:lnTo>
                      <a:pt x="64" y="159"/>
                    </a:lnTo>
                    <a:lnTo>
                      <a:pt x="71" y="162"/>
                    </a:lnTo>
                    <a:lnTo>
                      <a:pt x="83" y="162"/>
                    </a:lnTo>
                    <a:lnTo>
                      <a:pt x="83" y="162"/>
                    </a:lnTo>
                    <a:lnTo>
                      <a:pt x="99" y="162"/>
                    </a:lnTo>
                    <a:lnTo>
                      <a:pt x="114" y="159"/>
                    </a:lnTo>
                    <a:lnTo>
                      <a:pt x="125" y="15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41" y="141"/>
                    </a:lnTo>
                    <a:lnTo>
                      <a:pt x="145" y="136"/>
                    </a:lnTo>
                    <a:lnTo>
                      <a:pt x="148" y="129"/>
                    </a:lnTo>
                    <a:lnTo>
                      <a:pt x="150" y="122"/>
                    </a:lnTo>
                    <a:lnTo>
                      <a:pt x="153" y="107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79"/>
                    </a:lnTo>
                    <a:lnTo>
                      <a:pt x="153" y="70"/>
                    </a:lnTo>
                    <a:lnTo>
                      <a:pt x="150" y="62"/>
                    </a:lnTo>
                    <a:lnTo>
                      <a:pt x="148" y="54"/>
                    </a:lnTo>
                    <a:lnTo>
                      <a:pt x="140" y="42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25" y="26"/>
                    </a:lnTo>
                    <a:lnTo>
                      <a:pt x="116" y="21"/>
                    </a:lnTo>
                    <a:lnTo>
                      <a:pt x="108" y="17"/>
                    </a:lnTo>
                    <a:lnTo>
                      <a:pt x="99" y="14"/>
                    </a:lnTo>
                    <a:lnTo>
                      <a:pt x="83" y="12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0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0" y="62"/>
                    </a:lnTo>
                    <a:lnTo>
                      <a:pt x="50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" name="Freeform 149"/>
              <p:cNvSpPr>
                <a:spLocks/>
              </p:cNvSpPr>
              <p:nvPr/>
            </p:nvSpPr>
            <p:spPr bwMode="auto">
              <a:xfrm>
                <a:off x="4876418" y="2357718"/>
                <a:ext cx="90191" cy="126266"/>
              </a:xfrm>
              <a:custGeom>
                <a:avLst/>
                <a:gdLst>
                  <a:gd name="T0" fmla="*/ 20 w 105"/>
                  <a:gd name="T1" fmla="*/ 17 h 147"/>
                  <a:gd name="T2" fmla="*/ 18 w 105"/>
                  <a:gd name="T3" fmla="*/ 9 h 147"/>
                  <a:gd name="T4" fmla="*/ 12 w 105"/>
                  <a:gd name="T5" fmla="*/ 6 h 147"/>
                  <a:gd name="T6" fmla="*/ 1 w 105"/>
                  <a:gd name="T7" fmla="*/ 5 h 147"/>
                  <a:gd name="T8" fmla="*/ 1 w 105"/>
                  <a:gd name="T9" fmla="*/ 2 h 147"/>
                  <a:gd name="T10" fmla="*/ 33 w 105"/>
                  <a:gd name="T11" fmla="*/ 2 h 147"/>
                  <a:gd name="T12" fmla="*/ 88 w 105"/>
                  <a:gd name="T13" fmla="*/ 2 h 147"/>
                  <a:gd name="T14" fmla="*/ 99 w 105"/>
                  <a:gd name="T15" fmla="*/ 0 h 147"/>
                  <a:gd name="T16" fmla="*/ 100 w 105"/>
                  <a:gd name="T17" fmla="*/ 2 h 147"/>
                  <a:gd name="T18" fmla="*/ 99 w 105"/>
                  <a:gd name="T19" fmla="*/ 14 h 147"/>
                  <a:gd name="T20" fmla="*/ 97 w 105"/>
                  <a:gd name="T21" fmla="*/ 27 h 147"/>
                  <a:gd name="T22" fmla="*/ 96 w 105"/>
                  <a:gd name="T23" fmla="*/ 30 h 147"/>
                  <a:gd name="T24" fmla="*/ 93 w 105"/>
                  <a:gd name="T25" fmla="*/ 27 h 147"/>
                  <a:gd name="T26" fmla="*/ 92 w 105"/>
                  <a:gd name="T27" fmla="*/ 21 h 147"/>
                  <a:gd name="T28" fmla="*/ 86 w 105"/>
                  <a:gd name="T29" fmla="*/ 14 h 147"/>
                  <a:gd name="T30" fmla="*/ 49 w 105"/>
                  <a:gd name="T31" fmla="*/ 13 h 147"/>
                  <a:gd name="T32" fmla="*/ 47 w 105"/>
                  <a:gd name="T33" fmla="*/ 14 h 147"/>
                  <a:gd name="T34" fmla="*/ 47 w 105"/>
                  <a:gd name="T35" fmla="*/ 63 h 147"/>
                  <a:gd name="T36" fmla="*/ 83 w 105"/>
                  <a:gd name="T37" fmla="*/ 64 h 147"/>
                  <a:gd name="T38" fmla="*/ 92 w 105"/>
                  <a:gd name="T39" fmla="*/ 60 h 147"/>
                  <a:gd name="T40" fmla="*/ 96 w 105"/>
                  <a:gd name="T41" fmla="*/ 58 h 147"/>
                  <a:gd name="T42" fmla="*/ 97 w 105"/>
                  <a:gd name="T43" fmla="*/ 60 h 147"/>
                  <a:gd name="T44" fmla="*/ 96 w 105"/>
                  <a:gd name="T45" fmla="*/ 75 h 147"/>
                  <a:gd name="T46" fmla="*/ 95 w 105"/>
                  <a:gd name="T47" fmla="*/ 91 h 147"/>
                  <a:gd name="T48" fmla="*/ 93 w 105"/>
                  <a:gd name="T49" fmla="*/ 92 h 147"/>
                  <a:gd name="T50" fmla="*/ 91 w 105"/>
                  <a:gd name="T51" fmla="*/ 91 h 147"/>
                  <a:gd name="T52" fmla="*/ 90 w 105"/>
                  <a:gd name="T53" fmla="*/ 80 h 147"/>
                  <a:gd name="T54" fmla="*/ 79 w 105"/>
                  <a:gd name="T55" fmla="*/ 75 h 147"/>
                  <a:gd name="T56" fmla="*/ 49 w 105"/>
                  <a:gd name="T57" fmla="*/ 75 h 147"/>
                  <a:gd name="T58" fmla="*/ 47 w 105"/>
                  <a:gd name="T59" fmla="*/ 92 h 147"/>
                  <a:gd name="T60" fmla="*/ 47 w 105"/>
                  <a:gd name="T61" fmla="*/ 121 h 147"/>
                  <a:gd name="T62" fmla="*/ 50 w 105"/>
                  <a:gd name="T63" fmla="*/ 131 h 147"/>
                  <a:gd name="T64" fmla="*/ 61 w 105"/>
                  <a:gd name="T65" fmla="*/ 135 h 147"/>
                  <a:gd name="T66" fmla="*/ 83 w 105"/>
                  <a:gd name="T67" fmla="*/ 137 h 147"/>
                  <a:gd name="T68" fmla="*/ 92 w 105"/>
                  <a:gd name="T69" fmla="*/ 134 h 147"/>
                  <a:gd name="T70" fmla="*/ 100 w 105"/>
                  <a:gd name="T71" fmla="*/ 125 h 147"/>
                  <a:gd name="T72" fmla="*/ 103 w 105"/>
                  <a:gd name="T73" fmla="*/ 118 h 147"/>
                  <a:gd name="T74" fmla="*/ 104 w 105"/>
                  <a:gd name="T75" fmla="*/ 117 h 147"/>
                  <a:gd name="T76" fmla="*/ 105 w 105"/>
                  <a:gd name="T77" fmla="*/ 121 h 147"/>
                  <a:gd name="T78" fmla="*/ 103 w 105"/>
                  <a:gd name="T79" fmla="*/ 143 h 147"/>
                  <a:gd name="T80" fmla="*/ 92 w 105"/>
                  <a:gd name="T81" fmla="*/ 147 h 147"/>
                  <a:gd name="T82" fmla="*/ 55 w 105"/>
                  <a:gd name="T83" fmla="*/ 147 h 147"/>
                  <a:gd name="T84" fmla="*/ 21 w 105"/>
                  <a:gd name="T85" fmla="*/ 147 h 147"/>
                  <a:gd name="T86" fmla="*/ 7 w 105"/>
                  <a:gd name="T87" fmla="*/ 147 h 147"/>
                  <a:gd name="T88" fmla="*/ 4 w 105"/>
                  <a:gd name="T89" fmla="*/ 145 h 147"/>
                  <a:gd name="T90" fmla="*/ 7 w 105"/>
                  <a:gd name="T91" fmla="*/ 143 h 147"/>
                  <a:gd name="T92" fmla="*/ 16 w 105"/>
                  <a:gd name="T93" fmla="*/ 142 h 147"/>
                  <a:gd name="T94" fmla="*/ 20 w 105"/>
                  <a:gd name="T95" fmla="*/ 133 h 147"/>
                  <a:gd name="T96" fmla="*/ 20 w 105"/>
                  <a:gd name="T97" fmla="*/ 5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47">
                    <a:moveTo>
                      <a:pt x="20" y="58"/>
                    </a:moveTo>
                    <a:lnTo>
                      <a:pt x="20" y="58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6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90" y="63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5" y="59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9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6" y="75"/>
                    </a:lnTo>
                    <a:lnTo>
                      <a:pt x="96" y="75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0"/>
                    </a:lnTo>
                    <a:lnTo>
                      <a:pt x="87" y="77"/>
                    </a:lnTo>
                    <a:lnTo>
                      <a:pt x="84" y="76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7" y="125"/>
                    </a:lnTo>
                    <a:lnTo>
                      <a:pt x="49" y="129"/>
                    </a:lnTo>
                    <a:lnTo>
                      <a:pt x="50" y="131"/>
                    </a:lnTo>
                    <a:lnTo>
                      <a:pt x="53" y="134"/>
                    </a:lnTo>
                    <a:lnTo>
                      <a:pt x="57" y="135"/>
                    </a:lnTo>
                    <a:lnTo>
                      <a:pt x="61" y="135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83" y="137"/>
                    </a:lnTo>
                    <a:lnTo>
                      <a:pt x="88" y="135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6" y="131"/>
                    </a:lnTo>
                    <a:lnTo>
                      <a:pt x="99" y="129"/>
                    </a:lnTo>
                    <a:lnTo>
                      <a:pt x="100" y="125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3" y="118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5" y="118"/>
                    </a:lnTo>
                    <a:lnTo>
                      <a:pt x="105" y="121"/>
                    </a:lnTo>
                    <a:lnTo>
                      <a:pt x="105" y="121"/>
                    </a:lnTo>
                    <a:lnTo>
                      <a:pt x="104" y="133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1" y="146"/>
                    </a:lnTo>
                    <a:lnTo>
                      <a:pt x="100" y="147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6" y="142"/>
                    </a:lnTo>
                    <a:lnTo>
                      <a:pt x="17" y="139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20" y="116"/>
                    </a:lnTo>
                    <a:lnTo>
                      <a:pt x="20" y="92"/>
                    </a:lnTo>
                    <a:lnTo>
                      <a:pt x="2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2" name="Freeform 150"/>
              <p:cNvSpPr>
                <a:spLocks/>
              </p:cNvSpPr>
              <p:nvPr/>
            </p:nvSpPr>
            <p:spPr bwMode="auto">
              <a:xfrm>
                <a:off x="4983787" y="2356000"/>
                <a:ext cx="77306" cy="130561"/>
              </a:xfrm>
              <a:custGeom>
                <a:avLst/>
                <a:gdLst>
                  <a:gd name="T0" fmla="*/ 4 w 90"/>
                  <a:gd name="T1" fmla="*/ 147 h 152"/>
                  <a:gd name="T2" fmla="*/ 0 w 90"/>
                  <a:gd name="T3" fmla="*/ 140 h 152"/>
                  <a:gd name="T4" fmla="*/ 1 w 90"/>
                  <a:gd name="T5" fmla="*/ 115 h 152"/>
                  <a:gd name="T6" fmla="*/ 1 w 90"/>
                  <a:gd name="T7" fmla="*/ 111 h 152"/>
                  <a:gd name="T8" fmla="*/ 3 w 90"/>
                  <a:gd name="T9" fmla="*/ 110 h 152"/>
                  <a:gd name="T10" fmla="*/ 5 w 90"/>
                  <a:gd name="T11" fmla="*/ 112 h 152"/>
                  <a:gd name="T12" fmla="*/ 7 w 90"/>
                  <a:gd name="T13" fmla="*/ 123 h 152"/>
                  <a:gd name="T14" fmla="*/ 9 w 90"/>
                  <a:gd name="T15" fmla="*/ 128 h 152"/>
                  <a:gd name="T16" fmla="*/ 16 w 90"/>
                  <a:gd name="T17" fmla="*/ 135 h 152"/>
                  <a:gd name="T18" fmla="*/ 29 w 90"/>
                  <a:gd name="T19" fmla="*/ 141 h 152"/>
                  <a:gd name="T20" fmla="*/ 38 w 90"/>
                  <a:gd name="T21" fmla="*/ 141 h 152"/>
                  <a:gd name="T22" fmla="*/ 50 w 90"/>
                  <a:gd name="T23" fmla="*/ 140 h 152"/>
                  <a:gd name="T24" fmla="*/ 59 w 90"/>
                  <a:gd name="T25" fmla="*/ 135 h 152"/>
                  <a:gd name="T26" fmla="*/ 65 w 90"/>
                  <a:gd name="T27" fmla="*/ 127 h 152"/>
                  <a:gd name="T28" fmla="*/ 66 w 90"/>
                  <a:gd name="T29" fmla="*/ 118 h 152"/>
                  <a:gd name="T30" fmla="*/ 66 w 90"/>
                  <a:gd name="T31" fmla="*/ 111 h 152"/>
                  <a:gd name="T32" fmla="*/ 57 w 90"/>
                  <a:gd name="T33" fmla="*/ 98 h 152"/>
                  <a:gd name="T34" fmla="*/ 36 w 90"/>
                  <a:gd name="T35" fmla="*/ 83 h 152"/>
                  <a:gd name="T36" fmla="*/ 20 w 90"/>
                  <a:gd name="T37" fmla="*/ 73 h 152"/>
                  <a:gd name="T38" fmla="*/ 11 w 90"/>
                  <a:gd name="T39" fmla="*/ 62 h 152"/>
                  <a:gd name="T40" fmla="*/ 5 w 90"/>
                  <a:gd name="T41" fmla="*/ 52 h 152"/>
                  <a:gd name="T42" fmla="*/ 4 w 90"/>
                  <a:gd name="T43" fmla="*/ 40 h 152"/>
                  <a:gd name="T44" fmla="*/ 5 w 90"/>
                  <a:gd name="T45" fmla="*/ 31 h 152"/>
                  <a:gd name="T46" fmla="*/ 13 w 90"/>
                  <a:gd name="T47" fmla="*/ 17 h 152"/>
                  <a:gd name="T48" fmla="*/ 26 w 90"/>
                  <a:gd name="T49" fmla="*/ 7 h 152"/>
                  <a:gd name="T50" fmla="*/ 44 w 90"/>
                  <a:gd name="T51" fmla="*/ 2 h 152"/>
                  <a:gd name="T52" fmla="*/ 54 w 90"/>
                  <a:gd name="T53" fmla="*/ 0 h 152"/>
                  <a:gd name="T54" fmla="*/ 83 w 90"/>
                  <a:gd name="T55" fmla="*/ 4 h 152"/>
                  <a:gd name="T56" fmla="*/ 84 w 90"/>
                  <a:gd name="T57" fmla="*/ 4 h 152"/>
                  <a:gd name="T58" fmla="*/ 86 w 90"/>
                  <a:gd name="T59" fmla="*/ 7 h 152"/>
                  <a:gd name="T60" fmla="*/ 84 w 90"/>
                  <a:gd name="T61" fmla="*/ 29 h 152"/>
                  <a:gd name="T62" fmla="*/ 82 w 90"/>
                  <a:gd name="T63" fmla="*/ 36 h 152"/>
                  <a:gd name="T64" fmla="*/ 80 w 90"/>
                  <a:gd name="T65" fmla="*/ 35 h 152"/>
                  <a:gd name="T66" fmla="*/ 80 w 90"/>
                  <a:gd name="T67" fmla="*/ 32 h 152"/>
                  <a:gd name="T68" fmla="*/ 78 w 90"/>
                  <a:gd name="T69" fmla="*/ 24 h 152"/>
                  <a:gd name="T70" fmla="*/ 75 w 90"/>
                  <a:gd name="T71" fmla="*/ 20 h 152"/>
                  <a:gd name="T72" fmla="*/ 67 w 90"/>
                  <a:gd name="T73" fmla="*/ 14 h 152"/>
                  <a:gd name="T74" fmla="*/ 53 w 90"/>
                  <a:gd name="T75" fmla="*/ 11 h 152"/>
                  <a:gd name="T76" fmla="*/ 42 w 90"/>
                  <a:gd name="T77" fmla="*/ 12 h 152"/>
                  <a:gd name="T78" fmla="*/ 34 w 90"/>
                  <a:gd name="T79" fmla="*/ 16 h 152"/>
                  <a:gd name="T80" fmla="*/ 28 w 90"/>
                  <a:gd name="T81" fmla="*/ 23 h 152"/>
                  <a:gd name="T82" fmla="*/ 25 w 90"/>
                  <a:gd name="T83" fmla="*/ 31 h 152"/>
                  <a:gd name="T84" fmla="*/ 26 w 90"/>
                  <a:gd name="T85" fmla="*/ 37 h 152"/>
                  <a:gd name="T86" fmla="*/ 36 w 90"/>
                  <a:gd name="T87" fmla="*/ 49 h 152"/>
                  <a:gd name="T88" fmla="*/ 54 w 90"/>
                  <a:gd name="T89" fmla="*/ 61 h 152"/>
                  <a:gd name="T90" fmla="*/ 63 w 90"/>
                  <a:gd name="T91" fmla="*/ 66 h 152"/>
                  <a:gd name="T92" fmla="*/ 78 w 90"/>
                  <a:gd name="T93" fmla="*/ 78 h 152"/>
                  <a:gd name="T94" fmla="*/ 86 w 90"/>
                  <a:gd name="T95" fmla="*/ 89 h 152"/>
                  <a:gd name="T96" fmla="*/ 88 w 90"/>
                  <a:gd name="T97" fmla="*/ 102 h 152"/>
                  <a:gd name="T98" fmla="*/ 90 w 90"/>
                  <a:gd name="T99" fmla="*/ 108 h 152"/>
                  <a:gd name="T100" fmla="*/ 84 w 90"/>
                  <a:gd name="T101" fmla="*/ 127 h 152"/>
                  <a:gd name="T102" fmla="*/ 69 w 90"/>
                  <a:gd name="T103" fmla="*/ 144 h 152"/>
                  <a:gd name="T104" fmla="*/ 62 w 90"/>
                  <a:gd name="T105" fmla="*/ 148 h 152"/>
                  <a:gd name="T106" fmla="*/ 45 w 90"/>
                  <a:gd name="T107" fmla="*/ 152 h 152"/>
                  <a:gd name="T108" fmla="*/ 36 w 90"/>
                  <a:gd name="T109" fmla="*/ 152 h 152"/>
                  <a:gd name="T110" fmla="*/ 11 w 90"/>
                  <a:gd name="T111" fmla="*/ 149 h 152"/>
                  <a:gd name="T112" fmla="*/ 4 w 90"/>
                  <a:gd name="T113" fmla="*/ 14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2">
                    <a:moveTo>
                      <a:pt x="4" y="147"/>
                    </a:moveTo>
                    <a:lnTo>
                      <a:pt x="4" y="147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1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5" y="111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5"/>
                    </a:lnTo>
                    <a:lnTo>
                      <a:pt x="20" y="137"/>
                    </a:lnTo>
                    <a:lnTo>
                      <a:pt x="29" y="141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1"/>
                    </a:lnTo>
                    <a:lnTo>
                      <a:pt x="50" y="140"/>
                    </a:lnTo>
                    <a:lnTo>
                      <a:pt x="55" y="137"/>
                    </a:lnTo>
                    <a:lnTo>
                      <a:pt x="59" y="135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6" y="123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6" y="111"/>
                    </a:lnTo>
                    <a:lnTo>
                      <a:pt x="63" y="104"/>
                    </a:lnTo>
                    <a:lnTo>
                      <a:pt x="57" y="98"/>
                    </a:lnTo>
                    <a:lnTo>
                      <a:pt x="46" y="90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20" y="73"/>
                    </a:lnTo>
                    <a:lnTo>
                      <a:pt x="15" y="68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2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31"/>
                    </a:lnTo>
                    <a:lnTo>
                      <a:pt x="8" y="24"/>
                    </a:lnTo>
                    <a:lnTo>
                      <a:pt x="13" y="17"/>
                    </a:lnTo>
                    <a:lnTo>
                      <a:pt x="19" y="11"/>
                    </a:lnTo>
                    <a:lnTo>
                      <a:pt x="26" y="7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5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0" y="35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2" y="16"/>
                    </a:lnTo>
                    <a:lnTo>
                      <a:pt x="67" y="14"/>
                    </a:lnTo>
                    <a:lnTo>
                      <a:pt x="61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42" y="12"/>
                    </a:lnTo>
                    <a:lnTo>
                      <a:pt x="38" y="14"/>
                    </a:lnTo>
                    <a:lnTo>
                      <a:pt x="34" y="16"/>
                    </a:lnTo>
                    <a:lnTo>
                      <a:pt x="30" y="19"/>
                    </a:lnTo>
                    <a:lnTo>
                      <a:pt x="28" y="23"/>
                    </a:lnTo>
                    <a:lnTo>
                      <a:pt x="26" y="2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7"/>
                    </a:lnTo>
                    <a:lnTo>
                      <a:pt x="29" y="44"/>
                    </a:lnTo>
                    <a:lnTo>
                      <a:pt x="36" y="49"/>
                    </a:lnTo>
                    <a:lnTo>
                      <a:pt x="46" y="57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8"/>
                    </a:lnTo>
                    <a:lnTo>
                      <a:pt x="82" y="83"/>
                    </a:lnTo>
                    <a:lnTo>
                      <a:pt x="86" y="89"/>
                    </a:lnTo>
                    <a:lnTo>
                      <a:pt x="87" y="95"/>
                    </a:lnTo>
                    <a:lnTo>
                      <a:pt x="88" y="102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8" y="118"/>
                    </a:lnTo>
                    <a:lnTo>
                      <a:pt x="84" y="127"/>
                    </a:lnTo>
                    <a:lnTo>
                      <a:pt x="79" y="136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2" y="148"/>
                    </a:lnTo>
                    <a:lnTo>
                      <a:pt x="53" y="150"/>
                    </a:lnTo>
                    <a:lnTo>
                      <a:pt x="45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19" y="150"/>
                    </a:lnTo>
                    <a:lnTo>
                      <a:pt x="11" y="149"/>
                    </a:lnTo>
                    <a:lnTo>
                      <a:pt x="4" y="147"/>
                    </a:lnTo>
                    <a:lnTo>
                      <a:pt x="4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3" name="Freeform 151"/>
              <p:cNvSpPr>
                <a:spLocks/>
              </p:cNvSpPr>
              <p:nvPr/>
            </p:nvSpPr>
            <p:spPr bwMode="auto">
              <a:xfrm>
                <a:off x="5072259" y="2358577"/>
                <a:ext cx="57550" cy="125407"/>
              </a:xfrm>
              <a:custGeom>
                <a:avLst/>
                <a:gdLst>
                  <a:gd name="T0" fmla="*/ 18 w 67"/>
                  <a:gd name="T1" fmla="*/ 57 h 146"/>
                  <a:gd name="T2" fmla="*/ 18 w 67"/>
                  <a:gd name="T3" fmla="*/ 16 h 146"/>
                  <a:gd name="T4" fmla="*/ 16 w 67"/>
                  <a:gd name="T5" fmla="*/ 8 h 146"/>
                  <a:gd name="T6" fmla="*/ 10 w 67"/>
                  <a:gd name="T7" fmla="*/ 5 h 146"/>
                  <a:gd name="T8" fmla="*/ 4 w 67"/>
                  <a:gd name="T9" fmla="*/ 4 h 146"/>
                  <a:gd name="T10" fmla="*/ 1 w 67"/>
                  <a:gd name="T11" fmla="*/ 4 h 146"/>
                  <a:gd name="T12" fmla="*/ 0 w 67"/>
                  <a:gd name="T13" fmla="*/ 3 h 146"/>
                  <a:gd name="T14" fmla="*/ 5 w 67"/>
                  <a:gd name="T15" fmla="*/ 0 h 146"/>
                  <a:gd name="T16" fmla="*/ 31 w 67"/>
                  <a:gd name="T17" fmla="*/ 1 h 146"/>
                  <a:gd name="T18" fmla="*/ 58 w 67"/>
                  <a:gd name="T19" fmla="*/ 0 h 146"/>
                  <a:gd name="T20" fmla="*/ 60 w 67"/>
                  <a:gd name="T21" fmla="*/ 1 h 146"/>
                  <a:gd name="T22" fmla="*/ 62 w 67"/>
                  <a:gd name="T23" fmla="*/ 3 h 146"/>
                  <a:gd name="T24" fmla="*/ 59 w 67"/>
                  <a:gd name="T25" fmla="*/ 4 h 146"/>
                  <a:gd name="T26" fmla="*/ 52 w 67"/>
                  <a:gd name="T27" fmla="*/ 5 h 146"/>
                  <a:gd name="T28" fmla="*/ 49 w 67"/>
                  <a:gd name="T29" fmla="*/ 7 h 146"/>
                  <a:gd name="T30" fmla="*/ 46 w 67"/>
                  <a:gd name="T31" fmla="*/ 11 h 146"/>
                  <a:gd name="T32" fmla="*/ 45 w 67"/>
                  <a:gd name="T33" fmla="*/ 16 h 146"/>
                  <a:gd name="T34" fmla="*/ 45 w 67"/>
                  <a:gd name="T35" fmla="*/ 91 h 146"/>
                  <a:gd name="T36" fmla="*/ 45 w 67"/>
                  <a:gd name="T37" fmla="*/ 115 h 146"/>
                  <a:gd name="T38" fmla="*/ 46 w 67"/>
                  <a:gd name="T39" fmla="*/ 133 h 146"/>
                  <a:gd name="T40" fmla="*/ 47 w 67"/>
                  <a:gd name="T41" fmla="*/ 138 h 146"/>
                  <a:gd name="T42" fmla="*/ 54 w 67"/>
                  <a:gd name="T43" fmla="*/ 141 h 146"/>
                  <a:gd name="T44" fmla="*/ 63 w 67"/>
                  <a:gd name="T45" fmla="*/ 142 h 146"/>
                  <a:gd name="T46" fmla="*/ 66 w 67"/>
                  <a:gd name="T47" fmla="*/ 142 h 146"/>
                  <a:gd name="T48" fmla="*/ 67 w 67"/>
                  <a:gd name="T49" fmla="*/ 144 h 146"/>
                  <a:gd name="T50" fmla="*/ 63 w 67"/>
                  <a:gd name="T51" fmla="*/ 146 h 146"/>
                  <a:gd name="T52" fmla="*/ 31 w 67"/>
                  <a:gd name="T53" fmla="*/ 146 h 146"/>
                  <a:gd name="T54" fmla="*/ 5 w 67"/>
                  <a:gd name="T55" fmla="*/ 146 h 146"/>
                  <a:gd name="T56" fmla="*/ 2 w 67"/>
                  <a:gd name="T57" fmla="*/ 146 h 146"/>
                  <a:gd name="T58" fmla="*/ 1 w 67"/>
                  <a:gd name="T59" fmla="*/ 144 h 146"/>
                  <a:gd name="T60" fmla="*/ 4 w 67"/>
                  <a:gd name="T61" fmla="*/ 142 h 146"/>
                  <a:gd name="T62" fmla="*/ 12 w 67"/>
                  <a:gd name="T63" fmla="*/ 141 h 146"/>
                  <a:gd name="T64" fmla="*/ 13 w 67"/>
                  <a:gd name="T65" fmla="*/ 141 h 146"/>
                  <a:gd name="T66" fmla="*/ 17 w 67"/>
                  <a:gd name="T67" fmla="*/ 132 h 146"/>
                  <a:gd name="T68" fmla="*/ 18 w 67"/>
                  <a:gd name="T69" fmla="*/ 115 h 146"/>
                  <a:gd name="T70" fmla="*/ 18 w 67"/>
                  <a:gd name="T71" fmla="*/ 5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6">
                    <a:moveTo>
                      <a:pt x="18" y="57"/>
                    </a:moveTo>
                    <a:lnTo>
                      <a:pt x="18" y="5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7" y="8"/>
                    </a:lnTo>
                    <a:lnTo>
                      <a:pt x="46" y="11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57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115"/>
                    </a:lnTo>
                    <a:lnTo>
                      <a:pt x="46" y="133"/>
                    </a:lnTo>
                    <a:lnTo>
                      <a:pt x="46" y="133"/>
                    </a:lnTo>
                    <a:lnTo>
                      <a:pt x="46" y="136"/>
                    </a:lnTo>
                    <a:lnTo>
                      <a:pt x="47" y="138"/>
                    </a:lnTo>
                    <a:lnTo>
                      <a:pt x="50" y="141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6" y="142"/>
                    </a:lnTo>
                    <a:lnTo>
                      <a:pt x="67" y="144"/>
                    </a:lnTo>
                    <a:lnTo>
                      <a:pt x="67" y="144"/>
                    </a:lnTo>
                    <a:lnTo>
                      <a:pt x="66" y="146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31" y="146"/>
                    </a:lnTo>
                    <a:lnTo>
                      <a:pt x="31" y="146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2" y="146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2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3" y="141"/>
                    </a:lnTo>
                    <a:lnTo>
                      <a:pt x="16" y="138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18" y="115"/>
                    </a:lnTo>
                    <a:lnTo>
                      <a:pt x="18" y="91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Freeform 152"/>
              <p:cNvSpPr>
                <a:spLocks/>
              </p:cNvSpPr>
              <p:nvPr/>
            </p:nvSpPr>
            <p:spPr bwMode="auto">
              <a:xfrm>
                <a:off x="5130668" y="2356000"/>
                <a:ext cx="137433" cy="130561"/>
              </a:xfrm>
              <a:custGeom>
                <a:avLst/>
                <a:gdLst>
                  <a:gd name="T0" fmla="*/ 144 w 160"/>
                  <a:gd name="T1" fmla="*/ 136 h 152"/>
                  <a:gd name="T2" fmla="*/ 141 w 160"/>
                  <a:gd name="T3" fmla="*/ 143 h 152"/>
                  <a:gd name="T4" fmla="*/ 129 w 160"/>
                  <a:gd name="T5" fmla="*/ 147 h 152"/>
                  <a:gd name="T6" fmla="*/ 104 w 160"/>
                  <a:gd name="T7" fmla="*/ 152 h 152"/>
                  <a:gd name="T8" fmla="*/ 92 w 160"/>
                  <a:gd name="T9" fmla="*/ 152 h 152"/>
                  <a:gd name="T10" fmla="*/ 57 w 160"/>
                  <a:gd name="T11" fmla="*/ 148 h 152"/>
                  <a:gd name="T12" fmla="*/ 35 w 160"/>
                  <a:gd name="T13" fmla="*/ 139 h 152"/>
                  <a:gd name="T14" fmla="*/ 21 w 160"/>
                  <a:gd name="T15" fmla="*/ 129 h 152"/>
                  <a:gd name="T16" fmla="*/ 11 w 160"/>
                  <a:gd name="T17" fmla="*/ 118 h 152"/>
                  <a:gd name="T18" fmla="*/ 4 w 160"/>
                  <a:gd name="T19" fmla="*/ 103 h 152"/>
                  <a:gd name="T20" fmla="*/ 0 w 160"/>
                  <a:gd name="T21" fmla="*/ 86 h 152"/>
                  <a:gd name="T22" fmla="*/ 0 w 160"/>
                  <a:gd name="T23" fmla="*/ 77 h 152"/>
                  <a:gd name="T24" fmla="*/ 3 w 160"/>
                  <a:gd name="T25" fmla="*/ 54 h 152"/>
                  <a:gd name="T26" fmla="*/ 11 w 160"/>
                  <a:gd name="T27" fmla="*/ 37 h 152"/>
                  <a:gd name="T28" fmla="*/ 21 w 160"/>
                  <a:gd name="T29" fmla="*/ 23 h 152"/>
                  <a:gd name="T30" fmla="*/ 35 w 160"/>
                  <a:gd name="T31" fmla="*/ 14 h 152"/>
                  <a:gd name="T32" fmla="*/ 49 w 160"/>
                  <a:gd name="T33" fmla="*/ 7 h 152"/>
                  <a:gd name="T34" fmla="*/ 75 w 160"/>
                  <a:gd name="T35" fmla="*/ 2 h 152"/>
                  <a:gd name="T36" fmla="*/ 89 w 160"/>
                  <a:gd name="T37" fmla="*/ 0 h 152"/>
                  <a:gd name="T38" fmla="*/ 124 w 160"/>
                  <a:gd name="T39" fmla="*/ 4 h 152"/>
                  <a:gd name="T40" fmla="*/ 140 w 160"/>
                  <a:gd name="T41" fmla="*/ 6 h 152"/>
                  <a:gd name="T42" fmla="*/ 142 w 160"/>
                  <a:gd name="T43" fmla="*/ 7 h 152"/>
                  <a:gd name="T44" fmla="*/ 142 w 160"/>
                  <a:gd name="T45" fmla="*/ 8 h 152"/>
                  <a:gd name="T46" fmla="*/ 141 w 160"/>
                  <a:gd name="T47" fmla="*/ 40 h 152"/>
                  <a:gd name="T48" fmla="*/ 140 w 160"/>
                  <a:gd name="T49" fmla="*/ 44 h 152"/>
                  <a:gd name="T50" fmla="*/ 139 w 160"/>
                  <a:gd name="T51" fmla="*/ 44 h 152"/>
                  <a:gd name="T52" fmla="*/ 136 w 160"/>
                  <a:gd name="T53" fmla="*/ 41 h 152"/>
                  <a:gd name="T54" fmla="*/ 135 w 160"/>
                  <a:gd name="T55" fmla="*/ 35 h 152"/>
                  <a:gd name="T56" fmla="*/ 129 w 160"/>
                  <a:gd name="T57" fmla="*/ 25 h 152"/>
                  <a:gd name="T58" fmla="*/ 123 w 160"/>
                  <a:gd name="T59" fmla="*/ 21 h 152"/>
                  <a:gd name="T60" fmla="*/ 102 w 160"/>
                  <a:gd name="T61" fmla="*/ 12 h 152"/>
                  <a:gd name="T62" fmla="*/ 86 w 160"/>
                  <a:gd name="T63" fmla="*/ 11 h 152"/>
                  <a:gd name="T64" fmla="*/ 67 w 160"/>
                  <a:gd name="T65" fmla="*/ 12 h 152"/>
                  <a:gd name="T66" fmla="*/ 48 w 160"/>
                  <a:gd name="T67" fmla="*/ 23 h 152"/>
                  <a:gd name="T68" fmla="*/ 40 w 160"/>
                  <a:gd name="T69" fmla="*/ 31 h 152"/>
                  <a:gd name="T70" fmla="*/ 31 w 160"/>
                  <a:gd name="T71" fmla="*/ 53 h 152"/>
                  <a:gd name="T72" fmla="*/ 29 w 160"/>
                  <a:gd name="T73" fmla="*/ 69 h 152"/>
                  <a:gd name="T74" fmla="*/ 35 w 160"/>
                  <a:gd name="T75" fmla="*/ 98 h 152"/>
                  <a:gd name="T76" fmla="*/ 48 w 160"/>
                  <a:gd name="T77" fmla="*/ 120 h 152"/>
                  <a:gd name="T78" fmla="*/ 70 w 160"/>
                  <a:gd name="T79" fmla="*/ 136 h 152"/>
                  <a:gd name="T80" fmla="*/ 99 w 160"/>
                  <a:gd name="T81" fmla="*/ 141 h 152"/>
                  <a:gd name="T82" fmla="*/ 106 w 160"/>
                  <a:gd name="T83" fmla="*/ 141 h 152"/>
                  <a:gd name="T84" fmla="*/ 112 w 160"/>
                  <a:gd name="T85" fmla="*/ 139 h 152"/>
                  <a:gd name="T86" fmla="*/ 116 w 160"/>
                  <a:gd name="T87" fmla="*/ 132 h 152"/>
                  <a:gd name="T88" fmla="*/ 116 w 160"/>
                  <a:gd name="T89" fmla="*/ 115 h 152"/>
                  <a:gd name="T90" fmla="*/ 116 w 160"/>
                  <a:gd name="T91" fmla="*/ 93 h 152"/>
                  <a:gd name="T92" fmla="*/ 115 w 160"/>
                  <a:gd name="T93" fmla="*/ 85 h 152"/>
                  <a:gd name="T94" fmla="*/ 108 w 160"/>
                  <a:gd name="T95" fmla="*/ 82 h 152"/>
                  <a:gd name="T96" fmla="*/ 100 w 160"/>
                  <a:gd name="T97" fmla="*/ 81 h 152"/>
                  <a:gd name="T98" fmla="*/ 98 w 160"/>
                  <a:gd name="T99" fmla="*/ 81 h 152"/>
                  <a:gd name="T100" fmla="*/ 96 w 160"/>
                  <a:gd name="T101" fmla="*/ 79 h 152"/>
                  <a:gd name="T102" fmla="*/ 102 w 160"/>
                  <a:gd name="T103" fmla="*/ 77 h 152"/>
                  <a:gd name="T104" fmla="*/ 132 w 160"/>
                  <a:gd name="T105" fmla="*/ 77 h 152"/>
                  <a:gd name="T106" fmla="*/ 156 w 160"/>
                  <a:gd name="T107" fmla="*/ 77 h 152"/>
                  <a:gd name="T108" fmla="*/ 158 w 160"/>
                  <a:gd name="T109" fmla="*/ 77 h 152"/>
                  <a:gd name="T110" fmla="*/ 160 w 160"/>
                  <a:gd name="T111" fmla="*/ 79 h 152"/>
                  <a:gd name="T112" fmla="*/ 157 w 160"/>
                  <a:gd name="T113" fmla="*/ 81 h 152"/>
                  <a:gd name="T114" fmla="*/ 152 w 160"/>
                  <a:gd name="T115" fmla="*/ 82 h 152"/>
                  <a:gd name="T116" fmla="*/ 148 w 160"/>
                  <a:gd name="T117" fmla="*/ 82 h 152"/>
                  <a:gd name="T118" fmla="*/ 144 w 160"/>
                  <a:gd name="T119" fmla="*/ 87 h 152"/>
                  <a:gd name="T120" fmla="*/ 144 w 160"/>
                  <a:gd name="T121" fmla="*/ 93 h 152"/>
                  <a:gd name="T122" fmla="*/ 144 w 160"/>
                  <a:gd name="T12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" h="152">
                    <a:moveTo>
                      <a:pt x="144" y="136"/>
                    </a:moveTo>
                    <a:lnTo>
                      <a:pt x="144" y="136"/>
                    </a:lnTo>
                    <a:lnTo>
                      <a:pt x="142" y="141"/>
                    </a:lnTo>
                    <a:lnTo>
                      <a:pt x="141" y="143"/>
                    </a:lnTo>
                    <a:lnTo>
                      <a:pt x="141" y="143"/>
                    </a:lnTo>
                    <a:lnTo>
                      <a:pt x="129" y="147"/>
                    </a:lnTo>
                    <a:lnTo>
                      <a:pt x="117" y="150"/>
                    </a:lnTo>
                    <a:lnTo>
                      <a:pt x="104" y="152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74" y="150"/>
                    </a:lnTo>
                    <a:lnTo>
                      <a:pt x="57" y="148"/>
                    </a:lnTo>
                    <a:lnTo>
                      <a:pt x="41" y="141"/>
                    </a:lnTo>
                    <a:lnTo>
                      <a:pt x="35" y="139"/>
                    </a:lnTo>
                    <a:lnTo>
                      <a:pt x="28" y="133"/>
                    </a:lnTo>
                    <a:lnTo>
                      <a:pt x="21" y="129"/>
                    </a:lnTo>
                    <a:lnTo>
                      <a:pt x="16" y="124"/>
                    </a:lnTo>
                    <a:lnTo>
                      <a:pt x="11" y="118"/>
                    </a:lnTo>
                    <a:lnTo>
                      <a:pt x="7" y="111"/>
                    </a:lnTo>
                    <a:lnTo>
                      <a:pt x="4" y="103"/>
                    </a:lnTo>
                    <a:lnTo>
                      <a:pt x="2" y="95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" y="45"/>
                    </a:lnTo>
                    <a:lnTo>
                      <a:pt x="11" y="37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8" y="17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2" y="3"/>
                    </a:lnTo>
                    <a:lnTo>
                      <a:pt x="75" y="2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110" y="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2" y="7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1" y="16"/>
                    </a:lnTo>
                    <a:lnTo>
                      <a:pt x="141" y="40"/>
                    </a:lnTo>
                    <a:lnTo>
                      <a:pt x="141" y="40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7" y="44"/>
                    </a:lnTo>
                    <a:lnTo>
                      <a:pt x="136" y="41"/>
                    </a:lnTo>
                    <a:lnTo>
                      <a:pt x="136" y="41"/>
                    </a:lnTo>
                    <a:lnTo>
                      <a:pt x="135" y="35"/>
                    </a:lnTo>
                    <a:lnTo>
                      <a:pt x="133" y="31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3" y="21"/>
                    </a:lnTo>
                    <a:lnTo>
                      <a:pt x="114" y="16"/>
                    </a:lnTo>
                    <a:lnTo>
                      <a:pt x="102" y="12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78" y="11"/>
                    </a:lnTo>
                    <a:lnTo>
                      <a:pt x="67" y="12"/>
                    </a:lnTo>
                    <a:lnTo>
                      <a:pt x="58" y="16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0" y="31"/>
                    </a:lnTo>
                    <a:lnTo>
                      <a:pt x="35" y="41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1" y="85"/>
                    </a:lnTo>
                    <a:lnTo>
                      <a:pt x="35" y="98"/>
                    </a:lnTo>
                    <a:lnTo>
                      <a:pt x="40" y="111"/>
                    </a:lnTo>
                    <a:lnTo>
                      <a:pt x="48" y="120"/>
                    </a:lnTo>
                    <a:lnTo>
                      <a:pt x="58" y="129"/>
                    </a:lnTo>
                    <a:lnTo>
                      <a:pt x="70" y="136"/>
                    </a:lnTo>
                    <a:lnTo>
                      <a:pt x="83" y="140"/>
                    </a:lnTo>
                    <a:lnTo>
                      <a:pt x="99" y="141"/>
                    </a:lnTo>
                    <a:lnTo>
                      <a:pt x="99" y="141"/>
                    </a:lnTo>
                    <a:lnTo>
                      <a:pt x="106" y="141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6" y="136"/>
                    </a:lnTo>
                    <a:lnTo>
                      <a:pt x="116" y="132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5" y="85"/>
                    </a:lnTo>
                    <a:lnTo>
                      <a:pt x="112" y="83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77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7" y="81"/>
                    </a:lnTo>
                    <a:lnTo>
                      <a:pt x="157" y="81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48" y="82"/>
                    </a:lnTo>
                    <a:lnTo>
                      <a:pt x="145" y="85"/>
                    </a:lnTo>
                    <a:lnTo>
                      <a:pt x="144" y="87"/>
                    </a:lnTo>
                    <a:lnTo>
                      <a:pt x="144" y="93"/>
                    </a:lnTo>
                    <a:lnTo>
                      <a:pt x="144" y="93"/>
                    </a:lnTo>
                    <a:lnTo>
                      <a:pt x="144" y="115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Freeform 153"/>
              <p:cNvSpPr>
                <a:spLocks/>
              </p:cNvSpPr>
              <p:nvPr/>
            </p:nvSpPr>
            <p:spPr bwMode="auto">
              <a:xfrm>
                <a:off x="5264665" y="2356000"/>
                <a:ext cx="144304" cy="130561"/>
              </a:xfrm>
              <a:custGeom>
                <a:avLst/>
                <a:gdLst>
                  <a:gd name="T0" fmla="*/ 35 w 168"/>
                  <a:gd name="T1" fmla="*/ 123 h 152"/>
                  <a:gd name="T2" fmla="*/ 38 w 168"/>
                  <a:gd name="T3" fmla="*/ 139 h 152"/>
                  <a:gd name="T4" fmla="*/ 42 w 168"/>
                  <a:gd name="T5" fmla="*/ 144 h 152"/>
                  <a:gd name="T6" fmla="*/ 47 w 168"/>
                  <a:gd name="T7" fmla="*/ 145 h 152"/>
                  <a:gd name="T8" fmla="*/ 52 w 168"/>
                  <a:gd name="T9" fmla="*/ 145 h 152"/>
                  <a:gd name="T10" fmla="*/ 56 w 168"/>
                  <a:gd name="T11" fmla="*/ 147 h 152"/>
                  <a:gd name="T12" fmla="*/ 55 w 168"/>
                  <a:gd name="T13" fmla="*/ 149 h 152"/>
                  <a:gd name="T14" fmla="*/ 51 w 168"/>
                  <a:gd name="T15" fmla="*/ 149 h 152"/>
                  <a:gd name="T16" fmla="*/ 25 w 168"/>
                  <a:gd name="T17" fmla="*/ 149 h 152"/>
                  <a:gd name="T18" fmla="*/ 4 w 168"/>
                  <a:gd name="T19" fmla="*/ 149 h 152"/>
                  <a:gd name="T20" fmla="*/ 0 w 168"/>
                  <a:gd name="T21" fmla="*/ 148 h 152"/>
                  <a:gd name="T22" fmla="*/ 0 w 168"/>
                  <a:gd name="T23" fmla="*/ 147 h 152"/>
                  <a:gd name="T24" fmla="*/ 2 w 168"/>
                  <a:gd name="T25" fmla="*/ 145 h 152"/>
                  <a:gd name="T26" fmla="*/ 12 w 168"/>
                  <a:gd name="T27" fmla="*/ 144 h 152"/>
                  <a:gd name="T28" fmla="*/ 14 w 168"/>
                  <a:gd name="T29" fmla="*/ 143 h 152"/>
                  <a:gd name="T30" fmla="*/ 17 w 168"/>
                  <a:gd name="T31" fmla="*/ 132 h 152"/>
                  <a:gd name="T32" fmla="*/ 19 w 168"/>
                  <a:gd name="T33" fmla="*/ 7 h 152"/>
                  <a:gd name="T34" fmla="*/ 21 w 168"/>
                  <a:gd name="T35" fmla="*/ 2 h 152"/>
                  <a:gd name="T36" fmla="*/ 23 w 168"/>
                  <a:gd name="T37" fmla="*/ 0 h 152"/>
                  <a:gd name="T38" fmla="*/ 25 w 168"/>
                  <a:gd name="T39" fmla="*/ 0 h 152"/>
                  <a:gd name="T40" fmla="*/ 31 w 168"/>
                  <a:gd name="T41" fmla="*/ 7 h 152"/>
                  <a:gd name="T42" fmla="*/ 93 w 168"/>
                  <a:gd name="T43" fmla="*/ 68 h 152"/>
                  <a:gd name="T44" fmla="*/ 135 w 168"/>
                  <a:gd name="T45" fmla="*/ 111 h 152"/>
                  <a:gd name="T46" fmla="*/ 135 w 168"/>
                  <a:gd name="T47" fmla="*/ 25 h 152"/>
                  <a:gd name="T48" fmla="*/ 134 w 168"/>
                  <a:gd name="T49" fmla="*/ 19 h 152"/>
                  <a:gd name="T50" fmla="*/ 131 w 168"/>
                  <a:gd name="T51" fmla="*/ 11 h 152"/>
                  <a:gd name="T52" fmla="*/ 127 w 168"/>
                  <a:gd name="T53" fmla="*/ 8 h 152"/>
                  <a:gd name="T54" fmla="*/ 118 w 168"/>
                  <a:gd name="T55" fmla="*/ 7 h 152"/>
                  <a:gd name="T56" fmla="*/ 116 w 168"/>
                  <a:gd name="T57" fmla="*/ 7 h 152"/>
                  <a:gd name="T58" fmla="*/ 114 w 168"/>
                  <a:gd name="T59" fmla="*/ 6 h 152"/>
                  <a:gd name="T60" fmla="*/ 116 w 168"/>
                  <a:gd name="T61" fmla="*/ 4 h 152"/>
                  <a:gd name="T62" fmla="*/ 120 w 168"/>
                  <a:gd name="T63" fmla="*/ 3 h 152"/>
                  <a:gd name="T64" fmla="*/ 145 w 168"/>
                  <a:gd name="T65" fmla="*/ 4 h 152"/>
                  <a:gd name="T66" fmla="*/ 164 w 168"/>
                  <a:gd name="T67" fmla="*/ 3 h 152"/>
                  <a:gd name="T68" fmla="*/ 168 w 168"/>
                  <a:gd name="T69" fmla="*/ 6 h 152"/>
                  <a:gd name="T70" fmla="*/ 168 w 168"/>
                  <a:gd name="T71" fmla="*/ 7 h 152"/>
                  <a:gd name="T72" fmla="*/ 166 w 168"/>
                  <a:gd name="T73" fmla="*/ 7 h 152"/>
                  <a:gd name="T74" fmla="*/ 159 w 168"/>
                  <a:gd name="T75" fmla="*/ 8 h 152"/>
                  <a:gd name="T76" fmla="*/ 154 w 168"/>
                  <a:gd name="T77" fmla="*/ 12 h 152"/>
                  <a:gd name="T78" fmla="*/ 152 w 168"/>
                  <a:gd name="T79" fmla="*/ 24 h 152"/>
                  <a:gd name="T80" fmla="*/ 150 w 168"/>
                  <a:gd name="T81" fmla="*/ 145 h 152"/>
                  <a:gd name="T82" fmla="*/ 147 w 168"/>
                  <a:gd name="T83" fmla="*/ 152 h 152"/>
                  <a:gd name="T84" fmla="*/ 142 w 168"/>
                  <a:gd name="T85" fmla="*/ 150 h 152"/>
                  <a:gd name="T86" fmla="*/ 138 w 168"/>
                  <a:gd name="T87" fmla="*/ 148 h 152"/>
                  <a:gd name="T88" fmla="*/ 80 w 168"/>
                  <a:gd name="T89" fmla="*/ 93 h 152"/>
                  <a:gd name="T90" fmla="*/ 34 w 168"/>
                  <a:gd name="T91" fmla="*/ 44 h 152"/>
                  <a:gd name="T92" fmla="*/ 35 w 168"/>
                  <a:gd name="T93" fmla="*/ 1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152">
                    <a:moveTo>
                      <a:pt x="35" y="123"/>
                    </a:moveTo>
                    <a:lnTo>
                      <a:pt x="35" y="123"/>
                    </a:lnTo>
                    <a:lnTo>
                      <a:pt x="35" y="132"/>
                    </a:lnTo>
                    <a:lnTo>
                      <a:pt x="38" y="139"/>
                    </a:lnTo>
                    <a:lnTo>
                      <a:pt x="39" y="143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7" y="145"/>
                    </a:lnTo>
                    <a:lnTo>
                      <a:pt x="52" y="145"/>
                    </a:lnTo>
                    <a:lnTo>
                      <a:pt x="52" y="145"/>
                    </a:lnTo>
                    <a:lnTo>
                      <a:pt x="55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5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2" y="145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4" y="143"/>
                    </a:lnTo>
                    <a:lnTo>
                      <a:pt x="17" y="139"/>
                    </a:lnTo>
                    <a:lnTo>
                      <a:pt x="17" y="132"/>
                    </a:lnTo>
                    <a:lnTo>
                      <a:pt x="18" y="12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135" y="111"/>
                    </a:lnTo>
                    <a:lnTo>
                      <a:pt x="137" y="111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4" y="19"/>
                    </a:lnTo>
                    <a:lnTo>
                      <a:pt x="133" y="14"/>
                    </a:lnTo>
                    <a:lnTo>
                      <a:pt x="131" y="11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2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4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2" y="17"/>
                    </a:lnTo>
                    <a:lnTo>
                      <a:pt x="152" y="24"/>
                    </a:lnTo>
                    <a:lnTo>
                      <a:pt x="150" y="145"/>
                    </a:lnTo>
                    <a:lnTo>
                      <a:pt x="150" y="145"/>
                    </a:lnTo>
                    <a:lnTo>
                      <a:pt x="148" y="150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2" y="150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50" y="61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78" name="グループ化 77"/>
          <p:cNvGrpSpPr/>
          <p:nvPr/>
        </p:nvGrpSpPr>
        <p:grpSpPr>
          <a:xfrm>
            <a:off x="4170617" y="4581128"/>
            <a:ext cx="1574471" cy="144611"/>
            <a:chOff x="5135563" y="2954338"/>
            <a:chExt cx="4770438" cy="438150"/>
          </a:xfrm>
          <a:solidFill>
            <a:schemeClr val="tx2"/>
          </a:solidFill>
        </p:grpSpPr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135563" y="2957513"/>
              <a:ext cx="277813" cy="336550"/>
            </a:xfrm>
            <a:custGeom>
              <a:avLst/>
              <a:gdLst>
                <a:gd name="T0" fmla="*/ 57 w 175"/>
                <a:gd name="T1" fmla="*/ 89 h 212"/>
                <a:gd name="T2" fmla="*/ 78 w 175"/>
                <a:gd name="T3" fmla="*/ 68 h 212"/>
                <a:gd name="T4" fmla="*/ 107 w 175"/>
                <a:gd name="T5" fmla="*/ 62 h 212"/>
                <a:gd name="T6" fmla="*/ 121 w 175"/>
                <a:gd name="T7" fmla="*/ 62 h 212"/>
                <a:gd name="T8" fmla="*/ 140 w 175"/>
                <a:gd name="T9" fmla="*/ 72 h 212"/>
                <a:gd name="T10" fmla="*/ 148 w 175"/>
                <a:gd name="T11" fmla="*/ 82 h 212"/>
                <a:gd name="T12" fmla="*/ 154 w 175"/>
                <a:gd name="T13" fmla="*/ 115 h 212"/>
                <a:gd name="T14" fmla="*/ 154 w 175"/>
                <a:gd name="T15" fmla="*/ 177 h 212"/>
                <a:gd name="T16" fmla="*/ 158 w 175"/>
                <a:gd name="T17" fmla="*/ 200 h 212"/>
                <a:gd name="T18" fmla="*/ 164 w 175"/>
                <a:gd name="T19" fmla="*/ 204 h 212"/>
                <a:gd name="T20" fmla="*/ 175 w 175"/>
                <a:gd name="T21" fmla="*/ 212 h 212"/>
                <a:gd name="T22" fmla="*/ 99 w 175"/>
                <a:gd name="T23" fmla="*/ 204 h 212"/>
                <a:gd name="T24" fmla="*/ 109 w 175"/>
                <a:gd name="T25" fmla="*/ 204 h 212"/>
                <a:gd name="T26" fmla="*/ 117 w 175"/>
                <a:gd name="T27" fmla="*/ 200 h 212"/>
                <a:gd name="T28" fmla="*/ 119 w 175"/>
                <a:gd name="T29" fmla="*/ 177 h 212"/>
                <a:gd name="T30" fmla="*/ 119 w 175"/>
                <a:gd name="T31" fmla="*/ 117 h 212"/>
                <a:gd name="T32" fmla="*/ 115 w 175"/>
                <a:gd name="T33" fmla="*/ 87 h 212"/>
                <a:gd name="T34" fmla="*/ 113 w 175"/>
                <a:gd name="T35" fmla="*/ 82 h 212"/>
                <a:gd name="T36" fmla="*/ 101 w 175"/>
                <a:gd name="T37" fmla="*/ 76 h 212"/>
                <a:gd name="T38" fmla="*/ 94 w 175"/>
                <a:gd name="T39" fmla="*/ 74 h 212"/>
                <a:gd name="T40" fmla="*/ 76 w 175"/>
                <a:gd name="T41" fmla="*/ 80 h 212"/>
                <a:gd name="T42" fmla="*/ 65 w 175"/>
                <a:gd name="T43" fmla="*/ 93 h 212"/>
                <a:gd name="T44" fmla="*/ 59 w 175"/>
                <a:gd name="T45" fmla="*/ 107 h 212"/>
                <a:gd name="T46" fmla="*/ 57 w 175"/>
                <a:gd name="T47" fmla="*/ 177 h 212"/>
                <a:gd name="T48" fmla="*/ 57 w 175"/>
                <a:gd name="T49" fmla="*/ 192 h 212"/>
                <a:gd name="T50" fmla="*/ 63 w 175"/>
                <a:gd name="T51" fmla="*/ 202 h 212"/>
                <a:gd name="T52" fmla="*/ 78 w 175"/>
                <a:gd name="T53" fmla="*/ 204 h 212"/>
                <a:gd name="T54" fmla="*/ 0 w 175"/>
                <a:gd name="T55" fmla="*/ 212 h 212"/>
                <a:gd name="T56" fmla="*/ 0 w 175"/>
                <a:gd name="T57" fmla="*/ 204 h 212"/>
                <a:gd name="T58" fmla="*/ 16 w 175"/>
                <a:gd name="T59" fmla="*/ 202 h 212"/>
                <a:gd name="T60" fmla="*/ 22 w 175"/>
                <a:gd name="T61" fmla="*/ 192 h 212"/>
                <a:gd name="T62" fmla="*/ 22 w 175"/>
                <a:gd name="T63" fmla="*/ 35 h 212"/>
                <a:gd name="T64" fmla="*/ 22 w 175"/>
                <a:gd name="T65" fmla="*/ 21 h 212"/>
                <a:gd name="T66" fmla="*/ 18 w 175"/>
                <a:gd name="T67" fmla="*/ 14 h 212"/>
                <a:gd name="T68" fmla="*/ 12 w 175"/>
                <a:gd name="T69" fmla="*/ 10 h 212"/>
                <a:gd name="T70" fmla="*/ 0 w 175"/>
                <a:gd name="T71" fmla="*/ 2 h 212"/>
                <a:gd name="T72" fmla="*/ 59 w 175"/>
                <a:gd name="T73" fmla="*/ 0 h 212"/>
                <a:gd name="T74" fmla="*/ 57 w 175"/>
                <a:gd name="T75" fmla="*/ 8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" h="212">
                  <a:moveTo>
                    <a:pt x="57" y="89"/>
                  </a:moveTo>
                  <a:lnTo>
                    <a:pt x="57" y="89"/>
                  </a:lnTo>
                  <a:lnTo>
                    <a:pt x="66" y="76"/>
                  </a:lnTo>
                  <a:lnTo>
                    <a:pt x="78" y="68"/>
                  </a:lnTo>
                  <a:lnTo>
                    <a:pt x="92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21" y="62"/>
                  </a:lnTo>
                  <a:lnTo>
                    <a:pt x="132" y="66"/>
                  </a:lnTo>
                  <a:lnTo>
                    <a:pt x="140" y="72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2" y="95"/>
                  </a:lnTo>
                  <a:lnTo>
                    <a:pt x="154" y="115"/>
                  </a:lnTo>
                  <a:lnTo>
                    <a:pt x="154" y="177"/>
                  </a:lnTo>
                  <a:lnTo>
                    <a:pt x="154" y="177"/>
                  </a:lnTo>
                  <a:lnTo>
                    <a:pt x="154" y="192"/>
                  </a:lnTo>
                  <a:lnTo>
                    <a:pt x="158" y="200"/>
                  </a:lnTo>
                  <a:lnTo>
                    <a:pt x="160" y="202"/>
                  </a:lnTo>
                  <a:lnTo>
                    <a:pt x="164" y="204"/>
                  </a:lnTo>
                  <a:lnTo>
                    <a:pt x="175" y="204"/>
                  </a:lnTo>
                  <a:lnTo>
                    <a:pt x="175" y="212"/>
                  </a:lnTo>
                  <a:lnTo>
                    <a:pt x="99" y="212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109" y="204"/>
                  </a:lnTo>
                  <a:lnTo>
                    <a:pt x="113" y="202"/>
                  </a:lnTo>
                  <a:lnTo>
                    <a:pt x="117" y="200"/>
                  </a:lnTo>
                  <a:lnTo>
                    <a:pt x="119" y="192"/>
                  </a:lnTo>
                  <a:lnTo>
                    <a:pt x="119" y="17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99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3" y="82"/>
                  </a:lnTo>
                  <a:lnTo>
                    <a:pt x="107" y="78"/>
                  </a:lnTo>
                  <a:lnTo>
                    <a:pt x="101" y="76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86" y="76"/>
                  </a:lnTo>
                  <a:lnTo>
                    <a:pt x="76" y="80"/>
                  </a:lnTo>
                  <a:lnTo>
                    <a:pt x="70" y="85"/>
                  </a:lnTo>
                  <a:lnTo>
                    <a:pt x="65" y="93"/>
                  </a:lnTo>
                  <a:lnTo>
                    <a:pt x="65" y="93"/>
                  </a:lnTo>
                  <a:lnTo>
                    <a:pt x="59" y="107"/>
                  </a:lnTo>
                  <a:lnTo>
                    <a:pt x="57" y="122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7" y="192"/>
                  </a:lnTo>
                  <a:lnTo>
                    <a:pt x="61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21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7" y="56"/>
                  </a:lnTo>
                  <a:lnTo>
                    <a:pt x="5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5441950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81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1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5605463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5 w 89"/>
                <a:gd name="T17" fmla="*/ 185 h 196"/>
                <a:gd name="T18" fmla="*/ 65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6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/>
          </p:nvSpPr>
          <p:spPr bwMode="auto">
            <a:xfrm>
              <a:off x="5756275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5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4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1 w 159"/>
                <a:gd name="T19" fmla="*/ 132 h 212"/>
                <a:gd name="T20" fmla="*/ 132 w 159"/>
                <a:gd name="T21" fmla="*/ 142 h 212"/>
                <a:gd name="T22" fmla="*/ 108 w 159"/>
                <a:gd name="T23" fmla="*/ 152 h 212"/>
                <a:gd name="T24" fmla="*/ 93 w 159"/>
                <a:gd name="T25" fmla="*/ 153 h 212"/>
                <a:gd name="T26" fmla="*/ 73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2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4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69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5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8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3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1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2" y="142"/>
                  </a:lnTo>
                  <a:lnTo>
                    <a:pt x="108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8" y="18"/>
                  </a:lnTo>
                  <a:lnTo>
                    <a:pt x="104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69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6064250" y="3055938"/>
              <a:ext cx="73025" cy="242888"/>
            </a:xfrm>
            <a:custGeom>
              <a:avLst/>
              <a:gdLst>
                <a:gd name="T0" fmla="*/ 46 w 46"/>
                <a:gd name="T1" fmla="*/ 23 h 153"/>
                <a:gd name="T2" fmla="*/ 46 w 46"/>
                <a:gd name="T3" fmla="*/ 23 h 153"/>
                <a:gd name="T4" fmla="*/ 44 w 46"/>
                <a:gd name="T5" fmla="*/ 33 h 153"/>
                <a:gd name="T6" fmla="*/ 40 w 46"/>
                <a:gd name="T7" fmla="*/ 39 h 153"/>
                <a:gd name="T8" fmla="*/ 33 w 46"/>
                <a:gd name="T9" fmla="*/ 45 h 153"/>
                <a:gd name="T10" fmla="*/ 23 w 46"/>
                <a:gd name="T11" fmla="*/ 47 h 153"/>
                <a:gd name="T12" fmla="*/ 23 w 46"/>
                <a:gd name="T13" fmla="*/ 47 h 153"/>
                <a:gd name="T14" fmla="*/ 13 w 46"/>
                <a:gd name="T15" fmla="*/ 45 h 153"/>
                <a:gd name="T16" fmla="*/ 6 w 46"/>
                <a:gd name="T17" fmla="*/ 39 h 153"/>
                <a:gd name="T18" fmla="*/ 2 w 46"/>
                <a:gd name="T19" fmla="*/ 33 h 153"/>
                <a:gd name="T20" fmla="*/ 0 w 46"/>
                <a:gd name="T21" fmla="*/ 23 h 153"/>
                <a:gd name="T22" fmla="*/ 0 w 46"/>
                <a:gd name="T23" fmla="*/ 23 h 153"/>
                <a:gd name="T24" fmla="*/ 2 w 46"/>
                <a:gd name="T25" fmla="*/ 14 h 153"/>
                <a:gd name="T26" fmla="*/ 6 w 46"/>
                <a:gd name="T27" fmla="*/ 6 h 153"/>
                <a:gd name="T28" fmla="*/ 13 w 46"/>
                <a:gd name="T29" fmla="*/ 2 h 153"/>
                <a:gd name="T30" fmla="*/ 23 w 46"/>
                <a:gd name="T31" fmla="*/ 0 h 153"/>
                <a:gd name="T32" fmla="*/ 23 w 46"/>
                <a:gd name="T33" fmla="*/ 0 h 153"/>
                <a:gd name="T34" fmla="*/ 33 w 46"/>
                <a:gd name="T35" fmla="*/ 2 h 153"/>
                <a:gd name="T36" fmla="*/ 40 w 46"/>
                <a:gd name="T37" fmla="*/ 6 h 153"/>
                <a:gd name="T38" fmla="*/ 44 w 46"/>
                <a:gd name="T39" fmla="*/ 14 h 153"/>
                <a:gd name="T40" fmla="*/ 46 w 46"/>
                <a:gd name="T41" fmla="*/ 23 h 153"/>
                <a:gd name="T42" fmla="*/ 46 w 46"/>
                <a:gd name="T43" fmla="*/ 23 h 153"/>
                <a:gd name="T44" fmla="*/ 46 w 46"/>
                <a:gd name="T45" fmla="*/ 130 h 153"/>
                <a:gd name="T46" fmla="*/ 46 w 46"/>
                <a:gd name="T47" fmla="*/ 130 h 153"/>
                <a:gd name="T48" fmla="*/ 44 w 46"/>
                <a:gd name="T49" fmla="*/ 140 h 153"/>
                <a:gd name="T50" fmla="*/ 40 w 46"/>
                <a:gd name="T51" fmla="*/ 148 h 153"/>
                <a:gd name="T52" fmla="*/ 33 w 46"/>
                <a:gd name="T53" fmla="*/ 152 h 153"/>
                <a:gd name="T54" fmla="*/ 23 w 46"/>
                <a:gd name="T55" fmla="*/ 153 h 153"/>
                <a:gd name="T56" fmla="*/ 23 w 46"/>
                <a:gd name="T57" fmla="*/ 153 h 153"/>
                <a:gd name="T58" fmla="*/ 13 w 46"/>
                <a:gd name="T59" fmla="*/ 152 h 153"/>
                <a:gd name="T60" fmla="*/ 6 w 46"/>
                <a:gd name="T61" fmla="*/ 148 h 153"/>
                <a:gd name="T62" fmla="*/ 2 w 46"/>
                <a:gd name="T63" fmla="*/ 140 h 153"/>
                <a:gd name="T64" fmla="*/ 0 w 46"/>
                <a:gd name="T65" fmla="*/ 130 h 153"/>
                <a:gd name="T66" fmla="*/ 0 w 46"/>
                <a:gd name="T67" fmla="*/ 130 h 153"/>
                <a:gd name="T68" fmla="*/ 2 w 46"/>
                <a:gd name="T69" fmla="*/ 120 h 153"/>
                <a:gd name="T70" fmla="*/ 6 w 46"/>
                <a:gd name="T71" fmla="*/ 113 h 153"/>
                <a:gd name="T72" fmla="*/ 13 w 46"/>
                <a:gd name="T73" fmla="*/ 109 h 153"/>
                <a:gd name="T74" fmla="*/ 23 w 46"/>
                <a:gd name="T75" fmla="*/ 107 h 153"/>
                <a:gd name="T76" fmla="*/ 23 w 46"/>
                <a:gd name="T77" fmla="*/ 107 h 153"/>
                <a:gd name="T78" fmla="*/ 33 w 46"/>
                <a:gd name="T79" fmla="*/ 109 h 153"/>
                <a:gd name="T80" fmla="*/ 40 w 46"/>
                <a:gd name="T81" fmla="*/ 113 h 153"/>
                <a:gd name="T82" fmla="*/ 44 w 46"/>
                <a:gd name="T83" fmla="*/ 120 h 153"/>
                <a:gd name="T84" fmla="*/ 46 w 46"/>
                <a:gd name="T85" fmla="*/ 130 h 153"/>
                <a:gd name="T86" fmla="*/ 46 w 46"/>
                <a:gd name="T87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53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0" y="39"/>
                  </a:lnTo>
                  <a:lnTo>
                    <a:pt x="33" y="4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3"/>
                  </a:lnTo>
                  <a:lnTo>
                    <a:pt x="46" y="23"/>
                  </a:lnTo>
                  <a:close/>
                  <a:moveTo>
                    <a:pt x="46" y="130"/>
                  </a:moveTo>
                  <a:lnTo>
                    <a:pt x="46" y="130"/>
                  </a:lnTo>
                  <a:lnTo>
                    <a:pt x="44" y="140"/>
                  </a:lnTo>
                  <a:lnTo>
                    <a:pt x="40" y="148"/>
                  </a:lnTo>
                  <a:lnTo>
                    <a:pt x="33" y="15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3" y="152"/>
                  </a:lnTo>
                  <a:lnTo>
                    <a:pt x="6" y="148"/>
                  </a:lnTo>
                  <a:lnTo>
                    <a:pt x="2" y="14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6" y="113"/>
                  </a:lnTo>
                  <a:lnTo>
                    <a:pt x="13" y="109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33" y="109"/>
                  </a:lnTo>
                  <a:lnTo>
                    <a:pt x="40" y="113"/>
                  </a:lnTo>
                  <a:lnTo>
                    <a:pt x="44" y="120"/>
                  </a:lnTo>
                  <a:lnTo>
                    <a:pt x="46" y="130"/>
                  </a:lnTo>
                  <a:lnTo>
                    <a:pt x="4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6162675" y="2960688"/>
              <a:ext cx="171450" cy="409575"/>
            </a:xfrm>
            <a:custGeom>
              <a:avLst/>
              <a:gdLst>
                <a:gd name="T0" fmla="*/ 93 w 108"/>
                <a:gd name="T1" fmla="*/ 0 h 258"/>
                <a:gd name="T2" fmla="*/ 108 w 108"/>
                <a:gd name="T3" fmla="*/ 0 h 258"/>
                <a:gd name="T4" fmla="*/ 15 w 108"/>
                <a:gd name="T5" fmla="*/ 258 h 258"/>
                <a:gd name="T6" fmla="*/ 0 w 108"/>
                <a:gd name="T7" fmla="*/ 258 h 258"/>
                <a:gd name="T8" fmla="*/ 93 w 108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8">
                  <a:moveTo>
                    <a:pt x="93" y="0"/>
                  </a:moveTo>
                  <a:lnTo>
                    <a:pt x="108" y="0"/>
                  </a:lnTo>
                  <a:lnTo>
                    <a:pt x="15" y="258"/>
                  </a:lnTo>
                  <a:lnTo>
                    <a:pt x="0" y="25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6334125" y="2960688"/>
              <a:ext cx="176213" cy="409575"/>
            </a:xfrm>
            <a:custGeom>
              <a:avLst/>
              <a:gdLst>
                <a:gd name="T0" fmla="*/ 94 w 111"/>
                <a:gd name="T1" fmla="*/ 0 h 258"/>
                <a:gd name="T2" fmla="*/ 111 w 111"/>
                <a:gd name="T3" fmla="*/ 0 h 258"/>
                <a:gd name="T4" fmla="*/ 18 w 111"/>
                <a:gd name="T5" fmla="*/ 258 h 258"/>
                <a:gd name="T6" fmla="*/ 0 w 111"/>
                <a:gd name="T7" fmla="*/ 258 h 258"/>
                <a:gd name="T8" fmla="*/ 94 w 111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8">
                  <a:moveTo>
                    <a:pt x="94" y="0"/>
                  </a:moveTo>
                  <a:lnTo>
                    <a:pt x="111" y="0"/>
                  </a:lnTo>
                  <a:lnTo>
                    <a:pt x="18" y="258"/>
                  </a:lnTo>
                  <a:lnTo>
                    <a:pt x="0" y="258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 noEditPoints="1"/>
            </p:cNvSpPr>
            <p:nvPr/>
          </p:nvSpPr>
          <p:spPr bwMode="auto">
            <a:xfrm>
              <a:off x="6529388" y="3055938"/>
              <a:ext cx="249238" cy="336550"/>
            </a:xfrm>
            <a:custGeom>
              <a:avLst/>
              <a:gdLst>
                <a:gd name="T0" fmla="*/ 54 w 157"/>
                <a:gd name="T1" fmla="*/ 22 h 212"/>
                <a:gd name="T2" fmla="*/ 74 w 157"/>
                <a:gd name="T3" fmla="*/ 4 h 212"/>
                <a:gd name="T4" fmla="*/ 99 w 157"/>
                <a:gd name="T5" fmla="*/ 0 h 212"/>
                <a:gd name="T6" fmla="*/ 112 w 157"/>
                <a:gd name="T7" fmla="*/ 0 h 212"/>
                <a:gd name="T8" fmla="*/ 134 w 157"/>
                <a:gd name="T9" fmla="*/ 10 h 212"/>
                <a:gd name="T10" fmla="*/ 149 w 157"/>
                <a:gd name="T11" fmla="*/ 29 h 212"/>
                <a:gd name="T12" fmla="*/ 157 w 157"/>
                <a:gd name="T13" fmla="*/ 56 h 212"/>
                <a:gd name="T14" fmla="*/ 157 w 157"/>
                <a:gd name="T15" fmla="*/ 72 h 212"/>
                <a:gd name="T16" fmla="*/ 153 w 157"/>
                <a:gd name="T17" fmla="*/ 107 h 212"/>
                <a:gd name="T18" fmla="*/ 140 w 157"/>
                <a:gd name="T19" fmla="*/ 132 h 212"/>
                <a:gd name="T20" fmla="*/ 132 w 157"/>
                <a:gd name="T21" fmla="*/ 142 h 212"/>
                <a:gd name="T22" fmla="*/ 107 w 157"/>
                <a:gd name="T23" fmla="*/ 152 h 212"/>
                <a:gd name="T24" fmla="*/ 93 w 157"/>
                <a:gd name="T25" fmla="*/ 153 h 212"/>
                <a:gd name="T26" fmla="*/ 74 w 157"/>
                <a:gd name="T27" fmla="*/ 150 h 212"/>
                <a:gd name="T28" fmla="*/ 54 w 157"/>
                <a:gd name="T29" fmla="*/ 138 h 212"/>
                <a:gd name="T30" fmla="*/ 54 w 157"/>
                <a:gd name="T31" fmla="*/ 177 h 212"/>
                <a:gd name="T32" fmla="*/ 56 w 157"/>
                <a:gd name="T33" fmla="*/ 196 h 212"/>
                <a:gd name="T34" fmla="*/ 60 w 157"/>
                <a:gd name="T35" fmla="*/ 202 h 212"/>
                <a:gd name="T36" fmla="*/ 77 w 157"/>
                <a:gd name="T37" fmla="*/ 204 h 212"/>
                <a:gd name="T38" fmla="*/ 0 w 157"/>
                <a:gd name="T39" fmla="*/ 212 h 212"/>
                <a:gd name="T40" fmla="*/ 0 w 157"/>
                <a:gd name="T41" fmla="*/ 204 h 212"/>
                <a:gd name="T42" fmla="*/ 15 w 157"/>
                <a:gd name="T43" fmla="*/ 202 h 212"/>
                <a:gd name="T44" fmla="*/ 19 w 157"/>
                <a:gd name="T45" fmla="*/ 192 h 212"/>
                <a:gd name="T46" fmla="*/ 21 w 157"/>
                <a:gd name="T47" fmla="*/ 37 h 212"/>
                <a:gd name="T48" fmla="*/ 19 w 157"/>
                <a:gd name="T49" fmla="*/ 23 h 212"/>
                <a:gd name="T50" fmla="*/ 13 w 157"/>
                <a:gd name="T51" fmla="*/ 12 h 212"/>
                <a:gd name="T52" fmla="*/ 0 w 157"/>
                <a:gd name="T53" fmla="*/ 10 h 212"/>
                <a:gd name="T54" fmla="*/ 54 w 157"/>
                <a:gd name="T55" fmla="*/ 0 h 212"/>
                <a:gd name="T56" fmla="*/ 62 w 157"/>
                <a:gd name="T57" fmla="*/ 128 h 212"/>
                <a:gd name="T58" fmla="*/ 66 w 157"/>
                <a:gd name="T59" fmla="*/ 134 h 212"/>
                <a:gd name="T60" fmla="*/ 79 w 157"/>
                <a:gd name="T61" fmla="*/ 144 h 212"/>
                <a:gd name="T62" fmla="*/ 87 w 157"/>
                <a:gd name="T63" fmla="*/ 146 h 212"/>
                <a:gd name="T64" fmla="*/ 101 w 157"/>
                <a:gd name="T65" fmla="*/ 142 h 212"/>
                <a:gd name="T66" fmla="*/ 112 w 157"/>
                <a:gd name="T67" fmla="*/ 128 h 212"/>
                <a:gd name="T68" fmla="*/ 118 w 157"/>
                <a:gd name="T69" fmla="*/ 107 h 212"/>
                <a:gd name="T70" fmla="*/ 120 w 157"/>
                <a:gd name="T71" fmla="*/ 76 h 212"/>
                <a:gd name="T72" fmla="*/ 118 w 157"/>
                <a:gd name="T73" fmla="*/ 47 h 212"/>
                <a:gd name="T74" fmla="*/ 112 w 157"/>
                <a:gd name="T75" fmla="*/ 25 h 212"/>
                <a:gd name="T76" fmla="*/ 103 w 157"/>
                <a:gd name="T77" fmla="*/ 12 h 212"/>
                <a:gd name="T78" fmla="*/ 91 w 157"/>
                <a:gd name="T79" fmla="*/ 8 h 212"/>
                <a:gd name="T80" fmla="*/ 81 w 157"/>
                <a:gd name="T81" fmla="*/ 10 h 212"/>
                <a:gd name="T82" fmla="*/ 68 w 157"/>
                <a:gd name="T83" fmla="*/ 20 h 212"/>
                <a:gd name="T84" fmla="*/ 58 w 157"/>
                <a:gd name="T85" fmla="*/ 37 h 212"/>
                <a:gd name="T86" fmla="*/ 54 w 157"/>
                <a:gd name="T87" fmla="*/ 64 h 212"/>
                <a:gd name="T88" fmla="*/ 54 w 157"/>
                <a:gd name="T89" fmla="*/ 80 h 212"/>
                <a:gd name="T90" fmla="*/ 58 w 157"/>
                <a:gd name="T91" fmla="*/ 119 h 212"/>
                <a:gd name="T92" fmla="*/ 62 w 157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7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3" y="41"/>
                  </a:lnTo>
                  <a:lnTo>
                    <a:pt x="157" y="56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7" y="120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7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1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4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0" y="202"/>
                  </a:lnTo>
                  <a:lnTo>
                    <a:pt x="64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19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9" y="23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1" y="142"/>
                  </a:lnTo>
                  <a:lnTo>
                    <a:pt x="107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18" y="47"/>
                  </a:lnTo>
                  <a:lnTo>
                    <a:pt x="116" y="35"/>
                  </a:lnTo>
                  <a:lnTo>
                    <a:pt x="112" y="25"/>
                  </a:lnTo>
                  <a:lnTo>
                    <a:pt x="108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1" y="10"/>
                  </a:lnTo>
                  <a:lnTo>
                    <a:pt x="75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58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/>
          </p:nvSpPr>
          <p:spPr bwMode="auto">
            <a:xfrm>
              <a:off x="6808788" y="3055938"/>
              <a:ext cx="254000" cy="336550"/>
            </a:xfrm>
            <a:custGeom>
              <a:avLst/>
              <a:gdLst>
                <a:gd name="T0" fmla="*/ 55 w 160"/>
                <a:gd name="T1" fmla="*/ 22 h 212"/>
                <a:gd name="T2" fmla="*/ 74 w 160"/>
                <a:gd name="T3" fmla="*/ 4 h 212"/>
                <a:gd name="T4" fmla="*/ 99 w 160"/>
                <a:gd name="T5" fmla="*/ 0 h 212"/>
                <a:gd name="T6" fmla="*/ 113 w 160"/>
                <a:gd name="T7" fmla="*/ 0 h 212"/>
                <a:gd name="T8" fmla="*/ 134 w 160"/>
                <a:gd name="T9" fmla="*/ 10 h 212"/>
                <a:gd name="T10" fmla="*/ 150 w 160"/>
                <a:gd name="T11" fmla="*/ 29 h 212"/>
                <a:gd name="T12" fmla="*/ 158 w 160"/>
                <a:gd name="T13" fmla="*/ 56 h 212"/>
                <a:gd name="T14" fmla="*/ 160 w 160"/>
                <a:gd name="T15" fmla="*/ 72 h 212"/>
                <a:gd name="T16" fmla="*/ 154 w 160"/>
                <a:gd name="T17" fmla="*/ 107 h 212"/>
                <a:gd name="T18" fmla="*/ 142 w 160"/>
                <a:gd name="T19" fmla="*/ 132 h 212"/>
                <a:gd name="T20" fmla="*/ 132 w 160"/>
                <a:gd name="T21" fmla="*/ 142 h 212"/>
                <a:gd name="T22" fmla="*/ 107 w 160"/>
                <a:gd name="T23" fmla="*/ 152 h 212"/>
                <a:gd name="T24" fmla="*/ 94 w 160"/>
                <a:gd name="T25" fmla="*/ 153 h 212"/>
                <a:gd name="T26" fmla="*/ 74 w 160"/>
                <a:gd name="T27" fmla="*/ 150 h 212"/>
                <a:gd name="T28" fmla="*/ 55 w 160"/>
                <a:gd name="T29" fmla="*/ 138 h 212"/>
                <a:gd name="T30" fmla="*/ 55 w 160"/>
                <a:gd name="T31" fmla="*/ 177 h 212"/>
                <a:gd name="T32" fmla="*/ 57 w 160"/>
                <a:gd name="T33" fmla="*/ 196 h 212"/>
                <a:gd name="T34" fmla="*/ 63 w 160"/>
                <a:gd name="T35" fmla="*/ 202 h 212"/>
                <a:gd name="T36" fmla="*/ 78 w 160"/>
                <a:gd name="T37" fmla="*/ 204 h 212"/>
                <a:gd name="T38" fmla="*/ 0 w 160"/>
                <a:gd name="T39" fmla="*/ 212 h 212"/>
                <a:gd name="T40" fmla="*/ 0 w 160"/>
                <a:gd name="T41" fmla="*/ 204 h 212"/>
                <a:gd name="T42" fmla="*/ 16 w 160"/>
                <a:gd name="T43" fmla="*/ 202 h 212"/>
                <a:gd name="T44" fmla="*/ 22 w 160"/>
                <a:gd name="T45" fmla="*/ 192 h 212"/>
                <a:gd name="T46" fmla="*/ 22 w 160"/>
                <a:gd name="T47" fmla="*/ 37 h 212"/>
                <a:gd name="T48" fmla="*/ 20 w 160"/>
                <a:gd name="T49" fmla="*/ 23 h 212"/>
                <a:gd name="T50" fmla="*/ 16 w 160"/>
                <a:gd name="T51" fmla="*/ 12 h 212"/>
                <a:gd name="T52" fmla="*/ 0 w 160"/>
                <a:gd name="T53" fmla="*/ 10 h 212"/>
                <a:gd name="T54" fmla="*/ 55 w 160"/>
                <a:gd name="T55" fmla="*/ 0 h 212"/>
                <a:gd name="T56" fmla="*/ 63 w 160"/>
                <a:gd name="T57" fmla="*/ 128 h 212"/>
                <a:gd name="T58" fmla="*/ 66 w 160"/>
                <a:gd name="T59" fmla="*/ 134 h 212"/>
                <a:gd name="T60" fmla="*/ 80 w 160"/>
                <a:gd name="T61" fmla="*/ 144 h 212"/>
                <a:gd name="T62" fmla="*/ 88 w 160"/>
                <a:gd name="T63" fmla="*/ 146 h 212"/>
                <a:gd name="T64" fmla="*/ 103 w 160"/>
                <a:gd name="T65" fmla="*/ 142 h 212"/>
                <a:gd name="T66" fmla="*/ 113 w 160"/>
                <a:gd name="T67" fmla="*/ 128 h 212"/>
                <a:gd name="T68" fmla="*/ 119 w 160"/>
                <a:gd name="T69" fmla="*/ 107 h 212"/>
                <a:gd name="T70" fmla="*/ 121 w 160"/>
                <a:gd name="T71" fmla="*/ 76 h 212"/>
                <a:gd name="T72" fmla="*/ 119 w 160"/>
                <a:gd name="T73" fmla="*/ 47 h 212"/>
                <a:gd name="T74" fmla="*/ 113 w 160"/>
                <a:gd name="T75" fmla="*/ 25 h 212"/>
                <a:gd name="T76" fmla="*/ 103 w 160"/>
                <a:gd name="T77" fmla="*/ 12 h 212"/>
                <a:gd name="T78" fmla="*/ 92 w 160"/>
                <a:gd name="T79" fmla="*/ 8 h 212"/>
                <a:gd name="T80" fmla="*/ 82 w 160"/>
                <a:gd name="T81" fmla="*/ 10 h 212"/>
                <a:gd name="T82" fmla="*/ 68 w 160"/>
                <a:gd name="T83" fmla="*/ 20 h 212"/>
                <a:gd name="T84" fmla="*/ 61 w 160"/>
                <a:gd name="T85" fmla="*/ 37 h 212"/>
                <a:gd name="T86" fmla="*/ 55 w 160"/>
                <a:gd name="T87" fmla="*/ 64 h 212"/>
                <a:gd name="T88" fmla="*/ 55 w 160"/>
                <a:gd name="T89" fmla="*/ 80 h 212"/>
                <a:gd name="T90" fmla="*/ 59 w 160"/>
                <a:gd name="T91" fmla="*/ 119 h 212"/>
                <a:gd name="T92" fmla="*/ 63 w 160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2">
                  <a:moveTo>
                    <a:pt x="55" y="22"/>
                  </a:moveTo>
                  <a:lnTo>
                    <a:pt x="55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4" y="10"/>
                  </a:lnTo>
                  <a:lnTo>
                    <a:pt x="144" y="18"/>
                  </a:lnTo>
                  <a:lnTo>
                    <a:pt x="150" y="29"/>
                  </a:lnTo>
                  <a:lnTo>
                    <a:pt x="156" y="41"/>
                  </a:lnTo>
                  <a:lnTo>
                    <a:pt x="158" y="56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91"/>
                  </a:lnTo>
                  <a:lnTo>
                    <a:pt x="154" y="107"/>
                  </a:lnTo>
                  <a:lnTo>
                    <a:pt x="148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1" y="148"/>
                  </a:lnTo>
                  <a:lnTo>
                    <a:pt x="107" y="152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84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5" y="13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7" y="192"/>
                  </a:lnTo>
                  <a:lnTo>
                    <a:pt x="57" y="196"/>
                  </a:lnTo>
                  <a:lnTo>
                    <a:pt x="59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18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0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2"/>
                  </a:lnTo>
                  <a:close/>
                  <a:moveTo>
                    <a:pt x="63" y="128"/>
                  </a:moveTo>
                  <a:lnTo>
                    <a:pt x="63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80" y="144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3" y="128"/>
                  </a:lnTo>
                  <a:lnTo>
                    <a:pt x="117" y="119"/>
                  </a:lnTo>
                  <a:lnTo>
                    <a:pt x="119" y="107"/>
                  </a:lnTo>
                  <a:lnTo>
                    <a:pt x="121" y="93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19" y="47"/>
                  </a:lnTo>
                  <a:lnTo>
                    <a:pt x="117" y="35"/>
                  </a:lnTo>
                  <a:lnTo>
                    <a:pt x="113" y="25"/>
                  </a:lnTo>
                  <a:lnTo>
                    <a:pt x="109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6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61" y="37"/>
                  </a:lnTo>
                  <a:lnTo>
                    <a:pt x="57" y="51"/>
                  </a:lnTo>
                  <a:lnTo>
                    <a:pt x="55" y="64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7" y="107"/>
                  </a:lnTo>
                  <a:lnTo>
                    <a:pt x="59" y="119"/>
                  </a:lnTo>
                  <a:lnTo>
                    <a:pt x="63" y="128"/>
                  </a:lnTo>
                  <a:lnTo>
                    <a:pt x="6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7102475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2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1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8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2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1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8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7280275" y="3225801"/>
              <a:ext cx="74613" cy="73025"/>
            </a:xfrm>
            <a:custGeom>
              <a:avLst/>
              <a:gdLst>
                <a:gd name="T0" fmla="*/ 47 w 47"/>
                <a:gd name="T1" fmla="*/ 23 h 46"/>
                <a:gd name="T2" fmla="*/ 47 w 47"/>
                <a:gd name="T3" fmla="*/ 23 h 46"/>
                <a:gd name="T4" fmla="*/ 45 w 47"/>
                <a:gd name="T5" fmla="*/ 33 h 46"/>
                <a:gd name="T6" fmla="*/ 39 w 47"/>
                <a:gd name="T7" fmla="*/ 41 h 46"/>
                <a:gd name="T8" fmla="*/ 33 w 47"/>
                <a:gd name="T9" fmla="*/ 45 h 46"/>
                <a:gd name="T10" fmla="*/ 24 w 47"/>
                <a:gd name="T11" fmla="*/ 46 h 46"/>
                <a:gd name="T12" fmla="*/ 24 w 47"/>
                <a:gd name="T13" fmla="*/ 46 h 46"/>
                <a:gd name="T14" fmla="*/ 14 w 47"/>
                <a:gd name="T15" fmla="*/ 45 h 46"/>
                <a:gd name="T16" fmla="*/ 6 w 47"/>
                <a:gd name="T17" fmla="*/ 41 h 46"/>
                <a:gd name="T18" fmla="*/ 2 w 47"/>
                <a:gd name="T19" fmla="*/ 33 h 46"/>
                <a:gd name="T20" fmla="*/ 0 w 47"/>
                <a:gd name="T21" fmla="*/ 23 h 46"/>
                <a:gd name="T22" fmla="*/ 0 w 47"/>
                <a:gd name="T23" fmla="*/ 23 h 46"/>
                <a:gd name="T24" fmla="*/ 2 w 47"/>
                <a:gd name="T25" fmla="*/ 13 h 46"/>
                <a:gd name="T26" fmla="*/ 6 w 47"/>
                <a:gd name="T27" fmla="*/ 6 h 46"/>
                <a:gd name="T28" fmla="*/ 14 w 47"/>
                <a:gd name="T29" fmla="*/ 2 h 46"/>
                <a:gd name="T30" fmla="*/ 24 w 47"/>
                <a:gd name="T31" fmla="*/ 0 h 46"/>
                <a:gd name="T32" fmla="*/ 24 w 47"/>
                <a:gd name="T33" fmla="*/ 0 h 46"/>
                <a:gd name="T34" fmla="*/ 33 w 47"/>
                <a:gd name="T35" fmla="*/ 2 h 46"/>
                <a:gd name="T36" fmla="*/ 41 w 47"/>
                <a:gd name="T37" fmla="*/ 6 h 46"/>
                <a:gd name="T38" fmla="*/ 45 w 47"/>
                <a:gd name="T39" fmla="*/ 13 h 46"/>
                <a:gd name="T40" fmla="*/ 47 w 47"/>
                <a:gd name="T41" fmla="*/ 23 h 46"/>
                <a:gd name="T42" fmla="*/ 47 w 47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47" y="23"/>
                  </a:lnTo>
                  <a:lnTo>
                    <a:pt x="45" y="33"/>
                  </a:lnTo>
                  <a:lnTo>
                    <a:pt x="39" y="41"/>
                  </a:lnTo>
                  <a:lnTo>
                    <a:pt x="33" y="45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5" y="13"/>
                  </a:lnTo>
                  <a:lnTo>
                    <a:pt x="47" y="23"/>
                  </a:lnTo>
                  <a:lnTo>
                    <a:pt x="4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/>
          </p:nvSpPr>
          <p:spPr bwMode="auto">
            <a:xfrm>
              <a:off x="7410450" y="2957513"/>
              <a:ext cx="246063" cy="341313"/>
            </a:xfrm>
            <a:custGeom>
              <a:avLst/>
              <a:gdLst>
                <a:gd name="T0" fmla="*/ 138 w 155"/>
                <a:gd name="T1" fmla="*/ 0 h 215"/>
                <a:gd name="T2" fmla="*/ 138 w 155"/>
                <a:gd name="T3" fmla="*/ 169 h 215"/>
                <a:gd name="T4" fmla="*/ 138 w 155"/>
                <a:gd name="T5" fmla="*/ 192 h 215"/>
                <a:gd name="T6" fmla="*/ 142 w 155"/>
                <a:gd name="T7" fmla="*/ 202 h 215"/>
                <a:gd name="T8" fmla="*/ 145 w 155"/>
                <a:gd name="T9" fmla="*/ 204 h 215"/>
                <a:gd name="T10" fmla="*/ 155 w 155"/>
                <a:gd name="T11" fmla="*/ 212 h 215"/>
                <a:gd name="T12" fmla="*/ 105 w 155"/>
                <a:gd name="T13" fmla="*/ 194 h 215"/>
                <a:gd name="T14" fmla="*/ 95 w 155"/>
                <a:gd name="T15" fmla="*/ 204 h 215"/>
                <a:gd name="T16" fmla="*/ 72 w 155"/>
                <a:gd name="T17" fmla="*/ 214 h 215"/>
                <a:gd name="T18" fmla="*/ 60 w 155"/>
                <a:gd name="T19" fmla="*/ 215 h 215"/>
                <a:gd name="T20" fmla="*/ 37 w 155"/>
                <a:gd name="T21" fmla="*/ 212 h 215"/>
                <a:gd name="T22" fmla="*/ 19 w 155"/>
                <a:gd name="T23" fmla="*/ 198 h 215"/>
                <a:gd name="T24" fmla="*/ 10 w 155"/>
                <a:gd name="T25" fmla="*/ 188 h 215"/>
                <a:gd name="T26" fmla="*/ 2 w 155"/>
                <a:gd name="T27" fmla="*/ 159 h 215"/>
                <a:gd name="T28" fmla="*/ 0 w 155"/>
                <a:gd name="T29" fmla="*/ 142 h 215"/>
                <a:gd name="T30" fmla="*/ 4 w 155"/>
                <a:gd name="T31" fmla="*/ 109 h 215"/>
                <a:gd name="T32" fmla="*/ 17 w 155"/>
                <a:gd name="T33" fmla="*/ 84 h 215"/>
                <a:gd name="T34" fmla="*/ 37 w 155"/>
                <a:gd name="T35" fmla="*/ 66 h 215"/>
                <a:gd name="T36" fmla="*/ 64 w 155"/>
                <a:gd name="T37" fmla="*/ 62 h 215"/>
                <a:gd name="T38" fmla="*/ 76 w 155"/>
                <a:gd name="T39" fmla="*/ 62 h 215"/>
                <a:gd name="T40" fmla="*/ 95 w 155"/>
                <a:gd name="T41" fmla="*/ 70 h 215"/>
                <a:gd name="T42" fmla="*/ 103 w 155"/>
                <a:gd name="T43" fmla="*/ 37 h 215"/>
                <a:gd name="T44" fmla="*/ 103 w 155"/>
                <a:gd name="T45" fmla="*/ 21 h 215"/>
                <a:gd name="T46" fmla="*/ 99 w 155"/>
                <a:gd name="T47" fmla="*/ 14 h 215"/>
                <a:gd name="T48" fmla="*/ 93 w 155"/>
                <a:gd name="T49" fmla="*/ 10 h 215"/>
                <a:gd name="T50" fmla="*/ 81 w 155"/>
                <a:gd name="T51" fmla="*/ 2 h 215"/>
                <a:gd name="T52" fmla="*/ 70 w 155"/>
                <a:gd name="T53" fmla="*/ 68 h 215"/>
                <a:gd name="T54" fmla="*/ 62 w 155"/>
                <a:gd name="T55" fmla="*/ 70 h 215"/>
                <a:gd name="T56" fmla="*/ 50 w 155"/>
                <a:gd name="T57" fmla="*/ 80 h 215"/>
                <a:gd name="T58" fmla="*/ 43 w 155"/>
                <a:gd name="T59" fmla="*/ 97 h 215"/>
                <a:gd name="T60" fmla="*/ 37 w 155"/>
                <a:gd name="T61" fmla="*/ 122 h 215"/>
                <a:gd name="T62" fmla="*/ 37 w 155"/>
                <a:gd name="T63" fmla="*/ 138 h 215"/>
                <a:gd name="T64" fmla="*/ 41 w 155"/>
                <a:gd name="T65" fmla="*/ 173 h 215"/>
                <a:gd name="T66" fmla="*/ 50 w 155"/>
                <a:gd name="T67" fmla="*/ 196 h 215"/>
                <a:gd name="T68" fmla="*/ 54 w 155"/>
                <a:gd name="T69" fmla="*/ 202 h 215"/>
                <a:gd name="T70" fmla="*/ 64 w 155"/>
                <a:gd name="T71" fmla="*/ 206 h 215"/>
                <a:gd name="T72" fmla="*/ 70 w 155"/>
                <a:gd name="T73" fmla="*/ 208 h 215"/>
                <a:gd name="T74" fmla="*/ 83 w 155"/>
                <a:gd name="T75" fmla="*/ 202 h 215"/>
                <a:gd name="T76" fmla="*/ 95 w 155"/>
                <a:gd name="T77" fmla="*/ 188 h 215"/>
                <a:gd name="T78" fmla="*/ 101 w 155"/>
                <a:gd name="T79" fmla="*/ 165 h 215"/>
                <a:gd name="T80" fmla="*/ 103 w 155"/>
                <a:gd name="T81" fmla="*/ 136 h 215"/>
                <a:gd name="T82" fmla="*/ 103 w 155"/>
                <a:gd name="T83" fmla="*/ 120 h 215"/>
                <a:gd name="T84" fmla="*/ 99 w 155"/>
                <a:gd name="T85" fmla="*/ 95 h 215"/>
                <a:gd name="T86" fmla="*/ 91 w 155"/>
                <a:gd name="T87" fmla="*/ 80 h 215"/>
                <a:gd name="T88" fmla="*/ 78 w 155"/>
                <a:gd name="T89" fmla="*/ 70 h 215"/>
                <a:gd name="T90" fmla="*/ 70 w 155"/>
                <a:gd name="T91" fmla="*/ 6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5" h="215">
                  <a:moveTo>
                    <a:pt x="138" y="0"/>
                  </a:moveTo>
                  <a:lnTo>
                    <a:pt x="138" y="0"/>
                  </a:lnTo>
                  <a:lnTo>
                    <a:pt x="138" y="56"/>
                  </a:lnTo>
                  <a:lnTo>
                    <a:pt x="138" y="169"/>
                  </a:lnTo>
                  <a:lnTo>
                    <a:pt x="138" y="169"/>
                  </a:lnTo>
                  <a:lnTo>
                    <a:pt x="138" y="192"/>
                  </a:lnTo>
                  <a:lnTo>
                    <a:pt x="140" y="200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5" y="204"/>
                  </a:lnTo>
                  <a:lnTo>
                    <a:pt x="155" y="206"/>
                  </a:lnTo>
                  <a:lnTo>
                    <a:pt x="155" y="212"/>
                  </a:lnTo>
                  <a:lnTo>
                    <a:pt x="107" y="21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95" y="204"/>
                  </a:lnTo>
                  <a:lnTo>
                    <a:pt x="83" y="210"/>
                  </a:lnTo>
                  <a:lnTo>
                    <a:pt x="72" y="214"/>
                  </a:lnTo>
                  <a:lnTo>
                    <a:pt x="60" y="215"/>
                  </a:lnTo>
                  <a:lnTo>
                    <a:pt x="60" y="215"/>
                  </a:lnTo>
                  <a:lnTo>
                    <a:pt x="48" y="214"/>
                  </a:lnTo>
                  <a:lnTo>
                    <a:pt x="37" y="212"/>
                  </a:lnTo>
                  <a:lnTo>
                    <a:pt x="27" y="206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0" y="188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4"/>
                  </a:lnTo>
                  <a:lnTo>
                    <a:pt x="4" y="109"/>
                  </a:lnTo>
                  <a:lnTo>
                    <a:pt x="10" y="95"/>
                  </a:lnTo>
                  <a:lnTo>
                    <a:pt x="17" y="84"/>
                  </a:lnTo>
                  <a:lnTo>
                    <a:pt x="27" y="74"/>
                  </a:lnTo>
                  <a:lnTo>
                    <a:pt x="37" y="66"/>
                  </a:lnTo>
                  <a:lnTo>
                    <a:pt x="50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6" y="62"/>
                  </a:lnTo>
                  <a:lnTo>
                    <a:pt x="85" y="66"/>
                  </a:lnTo>
                  <a:lnTo>
                    <a:pt x="95" y="70"/>
                  </a:lnTo>
                  <a:lnTo>
                    <a:pt x="103" y="78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3" y="21"/>
                  </a:lnTo>
                  <a:lnTo>
                    <a:pt x="101" y="18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3" y="10"/>
                  </a:lnTo>
                  <a:lnTo>
                    <a:pt x="81" y="8"/>
                  </a:lnTo>
                  <a:lnTo>
                    <a:pt x="81" y="2"/>
                  </a:lnTo>
                  <a:lnTo>
                    <a:pt x="138" y="0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80"/>
                  </a:lnTo>
                  <a:lnTo>
                    <a:pt x="46" y="87"/>
                  </a:lnTo>
                  <a:lnTo>
                    <a:pt x="43" y="97"/>
                  </a:lnTo>
                  <a:lnTo>
                    <a:pt x="39" y="109"/>
                  </a:lnTo>
                  <a:lnTo>
                    <a:pt x="37" y="122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9" y="155"/>
                  </a:lnTo>
                  <a:lnTo>
                    <a:pt x="41" y="173"/>
                  </a:lnTo>
                  <a:lnTo>
                    <a:pt x="45" y="18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4" y="202"/>
                  </a:lnTo>
                  <a:lnTo>
                    <a:pt x="58" y="204"/>
                  </a:lnTo>
                  <a:lnTo>
                    <a:pt x="64" y="206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8" y="206"/>
                  </a:lnTo>
                  <a:lnTo>
                    <a:pt x="83" y="202"/>
                  </a:lnTo>
                  <a:lnTo>
                    <a:pt x="89" y="196"/>
                  </a:lnTo>
                  <a:lnTo>
                    <a:pt x="95" y="188"/>
                  </a:lnTo>
                  <a:lnTo>
                    <a:pt x="99" y="179"/>
                  </a:lnTo>
                  <a:lnTo>
                    <a:pt x="101" y="165"/>
                  </a:lnTo>
                  <a:lnTo>
                    <a:pt x="103" y="151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20"/>
                  </a:lnTo>
                  <a:lnTo>
                    <a:pt x="101" y="107"/>
                  </a:lnTo>
                  <a:lnTo>
                    <a:pt x="99" y="95"/>
                  </a:lnTo>
                  <a:lnTo>
                    <a:pt x="95" y="85"/>
                  </a:lnTo>
                  <a:lnTo>
                    <a:pt x="91" y="80"/>
                  </a:lnTo>
                  <a:lnTo>
                    <a:pt x="85" y="74"/>
                  </a:lnTo>
                  <a:lnTo>
                    <a:pt x="78" y="70"/>
                  </a:lnTo>
                  <a:lnTo>
                    <a:pt x="70" y="68"/>
                  </a:lnTo>
                  <a:lnTo>
                    <a:pt x="7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 noEditPoints="1"/>
            </p:cNvSpPr>
            <p:nvPr/>
          </p:nvSpPr>
          <p:spPr bwMode="auto">
            <a:xfrm>
              <a:off x="7685088" y="3055938"/>
              <a:ext cx="214313" cy="242888"/>
            </a:xfrm>
            <a:custGeom>
              <a:avLst/>
              <a:gdLst>
                <a:gd name="T0" fmla="*/ 36 w 135"/>
                <a:gd name="T1" fmla="*/ 70 h 153"/>
                <a:gd name="T2" fmla="*/ 40 w 135"/>
                <a:gd name="T3" fmla="*/ 105 h 153"/>
                <a:gd name="T4" fmla="*/ 44 w 135"/>
                <a:gd name="T5" fmla="*/ 115 h 153"/>
                <a:gd name="T6" fmla="*/ 60 w 135"/>
                <a:gd name="T7" fmla="*/ 136 h 153"/>
                <a:gd name="T8" fmla="*/ 81 w 135"/>
                <a:gd name="T9" fmla="*/ 142 h 153"/>
                <a:gd name="T10" fmla="*/ 95 w 135"/>
                <a:gd name="T11" fmla="*/ 140 h 153"/>
                <a:gd name="T12" fmla="*/ 120 w 135"/>
                <a:gd name="T13" fmla="*/ 124 h 153"/>
                <a:gd name="T14" fmla="*/ 135 w 135"/>
                <a:gd name="T15" fmla="*/ 115 h 153"/>
                <a:gd name="T16" fmla="*/ 130 w 135"/>
                <a:gd name="T17" fmla="*/ 124 h 153"/>
                <a:gd name="T18" fmla="*/ 116 w 135"/>
                <a:gd name="T19" fmla="*/ 140 h 153"/>
                <a:gd name="T20" fmla="*/ 102 w 135"/>
                <a:gd name="T21" fmla="*/ 148 h 153"/>
                <a:gd name="T22" fmla="*/ 83 w 135"/>
                <a:gd name="T23" fmla="*/ 153 h 153"/>
                <a:gd name="T24" fmla="*/ 73 w 135"/>
                <a:gd name="T25" fmla="*/ 153 h 153"/>
                <a:gd name="T26" fmla="*/ 42 w 135"/>
                <a:gd name="T27" fmla="*/ 148 h 153"/>
                <a:gd name="T28" fmla="*/ 21 w 135"/>
                <a:gd name="T29" fmla="*/ 132 h 153"/>
                <a:gd name="T30" fmla="*/ 5 w 135"/>
                <a:gd name="T31" fmla="*/ 109 h 153"/>
                <a:gd name="T32" fmla="*/ 0 w 135"/>
                <a:gd name="T33" fmla="*/ 78 h 153"/>
                <a:gd name="T34" fmla="*/ 2 w 135"/>
                <a:gd name="T35" fmla="*/ 60 h 153"/>
                <a:gd name="T36" fmla="*/ 11 w 135"/>
                <a:gd name="T37" fmla="*/ 31 h 153"/>
                <a:gd name="T38" fmla="*/ 31 w 135"/>
                <a:gd name="T39" fmla="*/ 12 h 153"/>
                <a:gd name="T40" fmla="*/ 56 w 135"/>
                <a:gd name="T41" fmla="*/ 0 h 153"/>
                <a:gd name="T42" fmla="*/ 71 w 135"/>
                <a:gd name="T43" fmla="*/ 0 h 153"/>
                <a:gd name="T44" fmla="*/ 91 w 135"/>
                <a:gd name="T45" fmla="*/ 2 h 153"/>
                <a:gd name="T46" fmla="*/ 106 w 135"/>
                <a:gd name="T47" fmla="*/ 8 h 153"/>
                <a:gd name="T48" fmla="*/ 120 w 135"/>
                <a:gd name="T49" fmla="*/ 20 h 153"/>
                <a:gd name="T50" fmla="*/ 128 w 135"/>
                <a:gd name="T51" fmla="*/ 37 h 153"/>
                <a:gd name="T52" fmla="*/ 132 w 135"/>
                <a:gd name="T53" fmla="*/ 51 h 153"/>
                <a:gd name="T54" fmla="*/ 36 w 135"/>
                <a:gd name="T55" fmla="*/ 70 h 153"/>
                <a:gd name="T56" fmla="*/ 99 w 135"/>
                <a:gd name="T57" fmla="*/ 62 h 153"/>
                <a:gd name="T58" fmla="*/ 95 w 135"/>
                <a:gd name="T59" fmla="*/ 27 h 153"/>
                <a:gd name="T60" fmla="*/ 89 w 135"/>
                <a:gd name="T61" fmla="*/ 18 h 153"/>
                <a:gd name="T62" fmla="*/ 77 w 135"/>
                <a:gd name="T63" fmla="*/ 8 h 153"/>
                <a:gd name="T64" fmla="*/ 69 w 135"/>
                <a:gd name="T65" fmla="*/ 6 h 153"/>
                <a:gd name="T66" fmla="*/ 54 w 135"/>
                <a:gd name="T67" fmla="*/ 12 h 153"/>
                <a:gd name="T68" fmla="*/ 42 w 135"/>
                <a:gd name="T69" fmla="*/ 31 h 153"/>
                <a:gd name="T70" fmla="*/ 38 w 135"/>
                <a:gd name="T71" fmla="*/ 45 h 153"/>
                <a:gd name="T72" fmla="*/ 99 w 135"/>
                <a:gd name="T73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53">
                  <a:moveTo>
                    <a:pt x="36" y="70"/>
                  </a:moveTo>
                  <a:lnTo>
                    <a:pt x="36" y="70"/>
                  </a:lnTo>
                  <a:lnTo>
                    <a:pt x="38" y="95"/>
                  </a:lnTo>
                  <a:lnTo>
                    <a:pt x="40" y="10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50" y="126"/>
                  </a:lnTo>
                  <a:lnTo>
                    <a:pt x="60" y="136"/>
                  </a:lnTo>
                  <a:lnTo>
                    <a:pt x="69" y="140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95" y="140"/>
                  </a:lnTo>
                  <a:lnTo>
                    <a:pt x="108" y="134"/>
                  </a:lnTo>
                  <a:lnTo>
                    <a:pt x="120" y="124"/>
                  </a:lnTo>
                  <a:lnTo>
                    <a:pt x="128" y="111"/>
                  </a:lnTo>
                  <a:lnTo>
                    <a:pt x="135" y="115"/>
                  </a:lnTo>
                  <a:lnTo>
                    <a:pt x="135" y="115"/>
                  </a:lnTo>
                  <a:lnTo>
                    <a:pt x="130" y="124"/>
                  </a:lnTo>
                  <a:lnTo>
                    <a:pt x="124" y="132"/>
                  </a:lnTo>
                  <a:lnTo>
                    <a:pt x="116" y="140"/>
                  </a:lnTo>
                  <a:lnTo>
                    <a:pt x="110" y="144"/>
                  </a:lnTo>
                  <a:lnTo>
                    <a:pt x="102" y="148"/>
                  </a:lnTo>
                  <a:lnTo>
                    <a:pt x="93" y="152"/>
                  </a:lnTo>
                  <a:lnTo>
                    <a:pt x="83" y="153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58" y="152"/>
                  </a:lnTo>
                  <a:lnTo>
                    <a:pt x="42" y="148"/>
                  </a:lnTo>
                  <a:lnTo>
                    <a:pt x="31" y="142"/>
                  </a:lnTo>
                  <a:lnTo>
                    <a:pt x="21" y="132"/>
                  </a:lnTo>
                  <a:lnTo>
                    <a:pt x="11" y="122"/>
                  </a:lnTo>
                  <a:lnTo>
                    <a:pt x="5" y="109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0"/>
                  </a:lnTo>
                  <a:lnTo>
                    <a:pt x="5" y="45"/>
                  </a:lnTo>
                  <a:lnTo>
                    <a:pt x="11" y="31"/>
                  </a:lnTo>
                  <a:lnTo>
                    <a:pt x="19" y="20"/>
                  </a:lnTo>
                  <a:lnTo>
                    <a:pt x="31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4" y="2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32" y="51"/>
                  </a:lnTo>
                  <a:lnTo>
                    <a:pt x="134" y="70"/>
                  </a:lnTo>
                  <a:lnTo>
                    <a:pt x="36" y="70"/>
                  </a:lnTo>
                  <a:close/>
                  <a:moveTo>
                    <a:pt x="99" y="62"/>
                  </a:moveTo>
                  <a:lnTo>
                    <a:pt x="99" y="62"/>
                  </a:lnTo>
                  <a:lnTo>
                    <a:pt x="97" y="41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89" y="18"/>
                  </a:lnTo>
                  <a:lnTo>
                    <a:pt x="83" y="12"/>
                  </a:lnTo>
                  <a:lnTo>
                    <a:pt x="77" y="8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38" y="45"/>
                  </a:lnTo>
                  <a:lnTo>
                    <a:pt x="36" y="62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7937500" y="3055938"/>
              <a:ext cx="163513" cy="242888"/>
            </a:xfrm>
            <a:custGeom>
              <a:avLst/>
              <a:gdLst>
                <a:gd name="T0" fmla="*/ 11 w 103"/>
                <a:gd name="T1" fmla="*/ 101 h 153"/>
                <a:gd name="T2" fmla="*/ 15 w 103"/>
                <a:gd name="T3" fmla="*/ 117 h 153"/>
                <a:gd name="T4" fmla="*/ 21 w 103"/>
                <a:gd name="T5" fmla="*/ 130 h 153"/>
                <a:gd name="T6" fmla="*/ 35 w 103"/>
                <a:gd name="T7" fmla="*/ 142 h 153"/>
                <a:gd name="T8" fmla="*/ 52 w 103"/>
                <a:gd name="T9" fmla="*/ 148 h 153"/>
                <a:gd name="T10" fmla="*/ 64 w 103"/>
                <a:gd name="T11" fmla="*/ 146 h 153"/>
                <a:gd name="T12" fmla="*/ 77 w 103"/>
                <a:gd name="T13" fmla="*/ 132 h 153"/>
                <a:gd name="T14" fmla="*/ 79 w 103"/>
                <a:gd name="T15" fmla="*/ 122 h 153"/>
                <a:gd name="T16" fmla="*/ 72 w 103"/>
                <a:gd name="T17" fmla="*/ 105 h 153"/>
                <a:gd name="T18" fmla="*/ 41 w 103"/>
                <a:gd name="T19" fmla="*/ 88 h 153"/>
                <a:gd name="T20" fmla="*/ 21 w 103"/>
                <a:gd name="T21" fmla="*/ 78 h 153"/>
                <a:gd name="T22" fmla="*/ 9 w 103"/>
                <a:gd name="T23" fmla="*/ 68 h 153"/>
                <a:gd name="T24" fmla="*/ 2 w 103"/>
                <a:gd name="T25" fmla="*/ 56 h 153"/>
                <a:gd name="T26" fmla="*/ 0 w 103"/>
                <a:gd name="T27" fmla="*/ 43 h 153"/>
                <a:gd name="T28" fmla="*/ 0 w 103"/>
                <a:gd name="T29" fmla="*/ 33 h 153"/>
                <a:gd name="T30" fmla="*/ 8 w 103"/>
                <a:gd name="T31" fmla="*/ 18 h 153"/>
                <a:gd name="T32" fmla="*/ 21 w 103"/>
                <a:gd name="T33" fmla="*/ 6 h 153"/>
                <a:gd name="T34" fmla="*/ 41 w 103"/>
                <a:gd name="T35" fmla="*/ 0 h 153"/>
                <a:gd name="T36" fmla="*/ 52 w 103"/>
                <a:gd name="T37" fmla="*/ 0 h 153"/>
                <a:gd name="T38" fmla="*/ 72 w 103"/>
                <a:gd name="T39" fmla="*/ 2 h 153"/>
                <a:gd name="T40" fmla="*/ 83 w 103"/>
                <a:gd name="T41" fmla="*/ 4 h 153"/>
                <a:gd name="T42" fmla="*/ 97 w 103"/>
                <a:gd name="T43" fmla="*/ 0 h 153"/>
                <a:gd name="T44" fmla="*/ 83 w 103"/>
                <a:gd name="T45" fmla="*/ 49 h 153"/>
                <a:gd name="T46" fmla="*/ 81 w 103"/>
                <a:gd name="T47" fmla="*/ 31 h 153"/>
                <a:gd name="T48" fmla="*/ 74 w 103"/>
                <a:gd name="T49" fmla="*/ 18 h 153"/>
                <a:gd name="T50" fmla="*/ 64 w 103"/>
                <a:gd name="T51" fmla="*/ 8 h 153"/>
                <a:gd name="T52" fmla="*/ 50 w 103"/>
                <a:gd name="T53" fmla="*/ 6 h 153"/>
                <a:gd name="T54" fmla="*/ 41 w 103"/>
                <a:gd name="T55" fmla="*/ 8 h 153"/>
                <a:gd name="T56" fmla="*/ 27 w 103"/>
                <a:gd name="T57" fmla="*/ 20 h 153"/>
                <a:gd name="T58" fmla="*/ 25 w 103"/>
                <a:gd name="T59" fmla="*/ 29 h 153"/>
                <a:gd name="T60" fmla="*/ 27 w 103"/>
                <a:gd name="T61" fmla="*/ 39 h 153"/>
                <a:gd name="T62" fmla="*/ 35 w 103"/>
                <a:gd name="T63" fmla="*/ 47 h 153"/>
                <a:gd name="T64" fmla="*/ 66 w 103"/>
                <a:gd name="T65" fmla="*/ 62 h 153"/>
                <a:gd name="T66" fmla="*/ 83 w 103"/>
                <a:gd name="T67" fmla="*/ 72 h 153"/>
                <a:gd name="T68" fmla="*/ 99 w 103"/>
                <a:gd name="T69" fmla="*/ 88 h 153"/>
                <a:gd name="T70" fmla="*/ 103 w 103"/>
                <a:gd name="T71" fmla="*/ 107 h 153"/>
                <a:gd name="T72" fmla="*/ 103 w 103"/>
                <a:gd name="T73" fmla="*/ 117 h 153"/>
                <a:gd name="T74" fmla="*/ 95 w 103"/>
                <a:gd name="T75" fmla="*/ 134 h 153"/>
                <a:gd name="T76" fmla="*/ 83 w 103"/>
                <a:gd name="T77" fmla="*/ 146 h 153"/>
                <a:gd name="T78" fmla="*/ 64 w 103"/>
                <a:gd name="T79" fmla="*/ 153 h 153"/>
                <a:gd name="T80" fmla="*/ 52 w 103"/>
                <a:gd name="T81" fmla="*/ 153 h 153"/>
                <a:gd name="T82" fmla="*/ 25 w 103"/>
                <a:gd name="T83" fmla="*/ 150 h 153"/>
                <a:gd name="T84" fmla="*/ 13 w 103"/>
                <a:gd name="T85" fmla="*/ 150 h 153"/>
                <a:gd name="T86" fmla="*/ 0 w 103"/>
                <a:gd name="T8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" h="153">
                  <a:moveTo>
                    <a:pt x="2" y="101"/>
                  </a:moveTo>
                  <a:lnTo>
                    <a:pt x="11" y="101"/>
                  </a:lnTo>
                  <a:lnTo>
                    <a:pt x="11" y="101"/>
                  </a:lnTo>
                  <a:lnTo>
                    <a:pt x="15" y="117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7" y="138"/>
                  </a:lnTo>
                  <a:lnTo>
                    <a:pt x="35" y="142"/>
                  </a:lnTo>
                  <a:lnTo>
                    <a:pt x="42" y="146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64" y="146"/>
                  </a:lnTo>
                  <a:lnTo>
                    <a:pt x="72" y="140"/>
                  </a:lnTo>
                  <a:lnTo>
                    <a:pt x="77" y="13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77" y="113"/>
                  </a:lnTo>
                  <a:lnTo>
                    <a:pt x="72" y="105"/>
                  </a:lnTo>
                  <a:lnTo>
                    <a:pt x="60" y="97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21" y="7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6" y="64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1" y="6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95" y="49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1" y="31"/>
                  </a:lnTo>
                  <a:lnTo>
                    <a:pt x="77" y="23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4" y="8"/>
                  </a:lnTo>
                  <a:lnTo>
                    <a:pt x="58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7" y="2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42" y="51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83" y="72"/>
                  </a:lnTo>
                  <a:lnTo>
                    <a:pt x="95" y="82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17"/>
                  </a:lnTo>
                  <a:lnTo>
                    <a:pt x="99" y="126"/>
                  </a:lnTo>
                  <a:lnTo>
                    <a:pt x="95" y="134"/>
                  </a:lnTo>
                  <a:lnTo>
                    <a:pt x="89" y="142"/>
                  </a:lnTo>
                  <a:lnTo>
                    <a:pt x="83" y="146"/>
                  </a:lnTo>
                  <a:lnTo>
                    <a:pt x="74" y="150"/>
                  </a:lnTo>
                  <a:lnTo>
                    <a:pt x="64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42" y="153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0" y="152"/>
                  </a:lnTo>
                  <a:lnTo>
                    <a:pt x="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/>
          </p:nvSpPr>
          <p:spPr bwMode="auto">
            <a:xfrm>
              <a:off x="8137525" y="2954338"/>
              <a:ext cx="123825" cy="339725"/>
            </a:xfrm>
            <a:custGeom>
              <a:avLst/>
              <a:gdLst>
                <a:gd name="T0" fmla="*/ 58 w 78"/>
                <a:gd name="T1" fmla="*/ 64 h 214"/>
                <a:gd name="T2" fmla="*/ 58 w 78"/>
                <a:gd name="T3" fmla="*/ 64 h 214"/>
                <a:gd name="T4" fmla="*/ 56 w 78"/>
                <a:gd name="T5" fmla="*/ 119 h 214"/>
                <a:gd name="T6" fmla="*/ 56 w 78"/>
                <a:gd name="T7" fmla="*/ 179 h 214"/>
                <a:gd name="T8" fmla="*/ 56 w 78"/>
                <a:gd name="T9" fmla="*/ 179 h 214"/>
                <a:gd name="T10" fmla="*/ 56 w 78"/>
                <a:gd name="T11" fmla="*/ 194 h 214"/>
                <a:gd name="T12" fmla="*/ 58 w 78"/>
                <a:gd name="T13" fmla="*/ 198 h 214"/>
                <a:gd name="T14" fmla="*/ 60 w 78"/>
                <a:gd name="T15" fmla="*/ 202 h 214"/>
                <a:gd name="T16" fmla="*/ 62 w 78"/>
                <a:gd name="T17" fmla="*/ 204 h 214"/>
                <a:gd name="T18" fmla="*/ 66 w 78"/>
                <a:gd name="T19" fmla="*/ 206 h 214"/>
                <a:gd name="T20" fmla="*/ 78 w 78"/>
                <a:gd name="T21" fmla="*/ 206 h 214"/>
                <a:gd name="T22" fmla="*/ 78 w 78"/>
                <a:gd name="T23" fmla="*/ 214 h 214"/>
                <a:gd name="T24" fmla="*/ 0 w 78"/>
                <a:gd name="T25" fmla="*/ 214 h 214"/>
                <a:gd name="T26" fmla="*/ 0 w 78"/>
                <a:gd name="T27" fmla="*/ 206 h 214"/>
                <a:gd name="T28" fmla="*/ 0 w 78"/>
                <a:gd name="T29" fmla="*/ 206 h 214"/>
                <a:gd name="T30" fmla="*/ 12 w 78"/>
                <a:gd name="T31" fmla="*/ 206 h 214"/>
                <a:gd name="T32" fmla="*/ 15 w 78"/>
                <a:gd name="T33" fmla="*/ 204 h 214"/>
                <a:gd name="T34" fmla="*/ 17 w 78"/>
                <a:gd name="T35" fmla="*/ 202 h 214"/>
                <a:gd name="T36" fmla="*/ 19 w 78"/>
                <a:gd name="T37" fmla="*/ 198 h 214"/>
                <a:gd name="T38" fmla="*/ 21 w 78"/>
                <a:gd name="T39" fmla="*/ 194 h 214"/>
                <a:gd name="T40" fmla="*/ 21 w 78"/>
                <a:gd name="T41" fmla="*/ 179 h 214"/>
                <a:gd name="T42" fmla="*/ 21 w 78"/>
                <a:gd name="T43" fmla="*/ 101 h 214"/>
                <a:gd name="T44" fmla="*/ 21 w 78"/>
                <a:gd name="T45" fmla="*/ 101 h 214"/>
                <a:gd name="T46" fmla="*/ 21 w 78"/>
                <a:gd name="T47" fmla="*/ 87 h 214"/>
                <a:gd name="T48" fmla="*/ 19 w 78"/>
                <a:gd name="T49" fmla="*/ 78 h 214"/>
                <a:gd name="T50" fmla="*/ 15 w 78"/>
                <a:gd name="T51" fmla="*/ 76 h 214"/>
                <a:gd name="T52" fmla="*/ 12 w 78"/>
                <a:gd name="T53" fmla="*/ 76 h 214"/>
                <a:gd name="T54" fmla="*/ 0 w 78"/>
                <a:gd name="T55" fmla="*/ 74 h 214"/>
                <a:gd name="T56" fmla="*/ 0 w 78"/>
                <a:gd name="T57" fmla="*/ 68 h 214"/>
                <a:gd name="T58" fmla="*/ 58 w 78"/>
                <a:gd name="T59" fmla="*/ 64 h 214"/>
                <a:gd name="T60" fmla="*/ 39 w 78"/>
                <a:gd name="T61" fmla="*/ 0 h 214"/>
                <a:gd name="T62" fmla="*/ 39 w 78"/>
                <a:gd name="T63" fmla="*/ 0 h 214"/>
                <a:gd name="T64" fmla="*/ 47 w 78"/>
                <a:gd name="T65" fmla="*/ 2 h 214"/>
                <a:gd name="T66" fmla="*/ 54 w 78"/>
                <a:gd name="T67" fmla="*/ 6 h 214"/>
                <a:gd name="T68" fmla="*/ 58 w 78"/>
                <a:gd name="T69" fmla="*/ 12 h 214"/>
                <a:gd name="T70" fmla="*/ 60 w 78"/>
                <a:gd name="T71" fmla="*/ 20 h 214"/>
                <a:gd name="T72" fmla="*/ 60 w 78"/>
                <a:gd name="T73" fmla="*/ 20 h 214"/>
                <a:gd name="T74" fmla="*/ 58 w 78"/>
                <a:gd name="T75" fmla="*/ 27 h 214"/>
                <a:gd name="T76" fmla="*/ 54 w 78"/>
                <a:gd name="T77" fmla="*/ 33 h 214"/>
                <a:gd name="T78" fmla="*/ 47 w 78"/>
                <a:gd name="T79" fmla="*/ 39 h 214"/>
                <a:gd name="T80" fmla="*/ 39 w 78"/>
                <a:gd name="T81" fmla="*/ 39 h 214"/>
                <a:gd name="T82" fmla="*/ 39 w 78"/>
                <a:gd name="T83" fmla="*/ 39 h 214"/>
                <a:gd name="T84" fmla="*/ 31 w 78"/>
                <a:gd name="T85" fmla="*/ 39 h 214"/>
                <a:gd name="T86" fmla="*/ 25 w 78"/>
                <a:gd name="T87" fmla="*/ 33 h 214"/>
                <a:gd name="T88" fmla="*/ 21 w 78"/>
                <a:gd name="T89" fmla="*/ 27 h 214"/>
                <a:gd name="T90" fmla="*/ 19 w 78"/>
                <a:gd name="T91" fmla="*/ 20 h 214"/>
                <a:gd name="T92" fmla="*/ 19 w 78"/>
                <a:gd name="T93" fmla="*/ 20 h 214"/>
                <a:gd name="T94" fmla="*/ 21 w 78"/>
                <a:gd name="T95" fmla="*/ 12 h 214"/>
                <a:gd name="T96" fmla="*/ 25 w 78"/>
                <a:gd name="T97" fmla="*/ 6 h 214"/>
                <a:gd name="T98" fmla="*/ 31 w 78"/>
                <a:gd name="T99" fmla="*/ 2 h 214"/>
                <a:gd name="T100" fmla="*/ 39 w 78"/>
                <a:gd name="T101" fmla="*/ 0 h 214"/>
                <a:gd name="T102" fmla="*/ 39 w 78"/>
                <a:gd name="T10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214">
                  <a:moveTo>
                    <a:pt x="58" y="64"/>
                  </a:moveTo>
                  <a:lnTo>
                    <a:pt x="58" y="64"/>
                  </a:lnTo>
                  <a:lnTo>
                    <a:pt x="56" y="119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6" y="194"/>
                  </a:lnTo>
                  <a:lnTo>
                    <a:pt x="58" y="198"/>
                  </a:lnTo>
                  <a:lnTo>
                    <a:pt x="60" y="202"/>
                  </a:lnTo>
                  <a:lnTo>
                    <a:pt x="62" y="204"/>
                  </a:lnTo>
                  <a:lnTo>
                    <a:pt x="66" y="206"/>
                  </a:lnTo>
                  <a:lnTo>
                    <a:pt x="78" y="206"/>
                  </a:lnTo>
                  <a:lnTo>
                    <a:pt x="78" y="21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6"/>
                  </a:lnTo>
                  <a:lnTo>
                    <a:pt x="15" y="204"/>
                  </a:lnTo>
                  <a:lnTo>
                    <a:pt x="17" y="202"/>
                  </a:lnTo>
                  <a:lnTo>
                    <a:pt x="19" y="198"/>
                  </a:lnTo>
                  <a:lnTo>
                    <a:pt x="21" y="194"/>
                  </a:lnTo>
                  <a:lnTo>
                    <a:pt x="21" y="179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87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58" y="64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7"/>
                  </a:lnTo>
                  <a:lnTo>
                    <a:pt x="54" y="33"/>
                  </a:lnTo>
                  <a:lnTo>
                    <a:pt x="47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1" y="39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2"/>
                  </a:lnTo>
                  <a:lnTo>
                    <a:pt x="25" y="6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/>
          </p:nvSpPr>
          <p:spPr bwMode="auto">
            <a:xfrm>
              <a:off x="8291513" y="3055938"/>
              <a:ext cx="219075" cy="336550"/>
            </a:xfrm>
            <a:custGeom>
              <a:avLst/>
              <a:gdLst>
                <a:gd name="T0" fmla="*/ 105 w 138"/>
                <a:gd name="T1" fmla="*/ 128 h 212"/>
                <a:gd name="T2" fmla="*/ 122 w 138"/>
                <a:gd name="T3" fmla="*/ 132 h 212"/>
                <a:gd name="T4" fmla="*/ 138 w 138"/>
                <a:gd name="T5" fmla="*/ 152 h 212"/>
                <a:gd name="T6" fmla="*/ 138 w 138"/>
                <a:gd name="T7" fmla="*/ 173 h 212"/>
                <a:gd name="T8" fmla="*/ 118 w 138"/>
                <a:gd name="T9" fmla="*/ 198 h 212"/>
                <a:gd name="T10" fmla="*/ 95 w 138"/>
                <a:gd name="T11" fmla="*/ 208 h 212"/>
                <a:gd name="T12" fmla="*/ 64 w 138"/>
                <a:gd name="T13" fmla="*/ 212 h 212"/>
                <a:gd name="T14" fmla="*/ 25 w 138"/>
                <a:gd name="T15" fmla="*/ 206 h 212"/>
                <a:gd name="T16" fmla="*/ 4 w 138"/>
                <a:gd name="T17" fmla="*/ 192 h 212"/>
                <a:gd name="T18" fmla="*/ 0 w 138"/>
                <a:gd name="T19" fmla="*/ 177 h 212"/>
                <a:gd name="T20" fmla="*/ 12 w 138"/>
                <a:gd name="T21" fmla="*/ 159 h 212"/>
                <a:gd name="T22" fmla="*/ 15 w 138"/>
                <a:gd name="T23" fmla="*/ 148 h 212"/>
                <a:gd name="T24" fmla="*/ 4 w 138"/>
                <a:gd name="T25" fmla="*/ 134 h 212"/>
                <a:gd name="T26" fmla="*/ 4 w 138"/>
                <a:gd name="T27" fmla="*/ 119 h 212"/>
                <a:gd name="T28" fmla="*/ 17 w 138"/>
                <a:gd name="T29" fmla="*/ 105 h 212"/>
                <a:gd name="T30" fmla="*/ 21 w 138"/>
                <a:gd name="T31" fmla="*/ 89 h 212"/>
                <a:gd name="T32" fmla="*/ 10 w 138"/>
                <a:gd name="T33" fmla="*/ 80 h 212"/>
                <a:gd name="T34" fmla="*/ 4 w 138"/>
                <a:gd name="T35" fmla="*/ 53 h 212"/>
                <a:gd name="T36" fmla="*/ 8 w 138"/>
                <a:gd name="T37" fmla="*/ 31 h 212"/>
                <a:gd name="T38" fmla="*/ 29 w 138"/>
                <a:gd name="T39" fmla="*/ 8 h 212"/>
                <a:gd name="T40" fmla="*/ 64 w 138"/>
                <a:gd name="T41" fmla="*/ 0 h 212"/>
                <a:gd name="T42" fmla="*/ 85 w 138"/>
                <a:gd name="T43" fmla="*/ 2 h 212"/>
                <a:gd name="T44" fmla="*/ 136 w 138"/>
                <a:gd name="T45" fmla="*/ 2 h 212"/>
                <a:gd name="T46" fmla="*/ 109 w 138"/>
                <a:gd name="T47" fmla="*/ 14 h 212"/>
                <a:gd name="T48" fmla="*/ 124 w 138"/>
                <a:gd name="T49" fmla="*/ 41 h 212"/>
                <a:gd name="T50" fmla="*/ 122 w 138"/>
                <a:gd name="T51" fmla="*/ 62 h 212"/>
                <a:gd name="T52" fmla="*/ 107 w 138"/>
                <a:gd name="T53" fmla="*/ 89 h 212"/>
                <a:gd name="T54" fmla="*/ 89 w 138"/>
                <a:gd name="T55" fmla="*/ 99 h 212"/>
                <a:gd name="T56" fmla="*/ 66 w 138"/>
                <a:gd name="T57" fmla="*/ 103 h 212"/>
                <a:gd name="T58" fmla="*/ 41 w 138"/>
                <a:gd name="T59" fmla="*/ 99 h 212"/>
                <a:gd name="T60" fmla="*/ 27 w 138"/>
                <a:gd name="T61" fmla="*/ 115 h 212"/>
                <a:gd name="T62" fmla="*/ 35 w 138"/>
                <a:gd name="T63" fmla="*/ 124 h 212"/>
                <a:gd name="T64" fmla="*/ 78 w 138"/>
                <a:gd name="T65" fmla="*/ 126 h 212"/>
                <a:gd name="T66" fmla="*/ 31 w 138"/>
                <a:gd name="T67" fmla="*/ 155 h 212"/>
                <a:gd name="T68" fmla="*/ 25 w 138"/>
                <a:gd name="T69" fmla="*/ 171 h 212"/>
                <a:gd name="T70" fmla="*/ 29 w 138"/>
                <a:gd name="T71" fmla="*/ 186 h 212"/>
                <a:gd name="T72" fmla="*/ 43 w 138"/>
                <a:gd name="T73" fmla="*/ 200 h 212"/>
                <a:gd name="T74" fmla="*/ 70 w 138"/>
                <a:gd name="T75" fmla="*/ 204 h 212"/>
                <a:gd name="T76" fmla="*/ 95 w 138"/>
                <a:gd name="T77" fmla="*/ 200 h 212"/>
                <a:gd name="T78" fmla="*/ 111 w 138"/>
                <a:gd name="T79" fmla="*/ 186 h 212"/>
                <a:gd name="T80" fmla="*/ 113 w 138"/>
                <a:gd name="T81" fmla="*/ 175 h 212"/>
                <a:gd name="T82" fmla="*/ 107 w 138"/>
                <a:gd name="T83" fmla="*/ 161 h 212"/>
                <a:gd name="T84" fmla="*/ 70 w 138"/>
                <a:gd name="T85" fmla="*/ 153 h 212"/>
                <a:gd name="T86" fmla="*/ 64 w 138"/>
                <a:gd name="T87" fmla="*/ 95 h 212"/>
                <a:gd name="T88" fmla="*/ 80 w 138"/>
                <a:gd name="T89" fmla="*/ 89 h 212"/>
                <a:gd name="T90" fmla="*/ 87 w 138"/>
                <a:gd name="T91" fmla="*/ 70 h 212"/>
                <a:gd name="T92" fmla="*/ 87 w 138"/>
                <a:gd name="T93" fmla="*/ 31 h 212"/>
                <a:gd name="T94" fmla="*/ 80 w 138"/>
                <a:gd name="T95" fmla="*/ 12 h 212"/>
                <a:gd name="T96" fmla="*/ 64 w 138"/>
                <a:gd name="T97" fmla="*/ 6 h 212"/>
                <a:gd name="T98" fmla="*/ 52 w 138"/>
                <a:gd name="T99" fmla="*/ 8 h 212"/>
                <a:gd name="T100" fmla="*/ 43 w 138"/>
                <a:gd name="T101" fmla="*/ 23 h 212"/>
                <a:gd name="T102" fmla="*/ 39 w 138"/>
                <a:gd name="T103" fmla="*/ 49 h 212"/>
                <a:gd name="T104" fmla="*/ 45 w 138"/>
                <a:gd name="T105" fmla="*/ 84 h 212"/>
                <a:gd name="T106" fmla="*/ 58 w 138"/>
                <a:gd name="T107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12">
                  <a:moveTo>
                    <a:pt x="78" y="126"/>
                  </a:moveTo>
                  <a:lnTo>
                    <a:pt x="78" y="126"/>
                  </a:lnTo>
                  <a:lnTo>
                    <a:pt x="105" y="128"/>
                  </a:lnTo>
                  <a:lnTo>
                    <a:pt x="114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8" y="138"/>
                  </a:lnTo>
                  <a:lnTo>
                    <a:pt x="134" y="144"/>
                  </a:lnTo>
                  <a:lnTo>
                    <a:pt x="138" y="152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73"/>
                  </a:lnTo>
                  <a:lnTo>
                    <a:pt x="134" y="183"/>
                  </a:lnTo>
                  <a:lnTo>
                    <a:pt x="126" y="19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07" y="204"/>
                  </a:lnTo>
                  <a:lnTo>
                    <a:pt x="95" y="208"/>
                  </a:lnTo>
                  <a:lnTo>
                    <a:pt x="80" y="210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48" y="212"/>
                  </a:lnTo>
                  <a:lnTo>
                    <a:pt x="37" y="210"/>
                  </a:lnTo>
                  <a:lnTo>
                    <a:pt x="25" y="206"/>
                  </a:lnTo>
                  <a:lnTo>
                    <a:pt x="17" y="202"/>
                  </a:lnTo>
                  <a:lnTo>
                    <a:pt x="10" y="198"/>
                  </a:lnTo>
                  <a:lnTo>
                    <a:pt x="4" y="192"/>
                  </a:lnTo>
                  <a:lnTo>
                    <a:pt x="2" y="18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4" y="165"/>
                  </a:lnTo>
                  <a:lnTo>
                    <a:pt x="12" y="159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15" y="14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4" y="119"/>
                  </a:lnTo>
                  <a:lnTo>
                    <a:pt x="6" y="115"/>
                  </a:lnTo>
                  <a:lnTo>
                    <a:pt x="10" y="111"/>
                  </a:lnTo>
                  <a:lnTo>
                    <a:pt x="17" y="105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21" y="89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6" y="72"/>
                  </a:lnTo>
                  <a:lnTo>
                    <a:pt x="4" y="6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14" y="22"/>
                  </a:lnTo>
                  <a:lnTo>
                    <a:pt x="19" y="14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36" y="2"/>
                  </a:lnTo>
                  <a:lnTo>
                    <a:pt x="136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4" y="23"/>
                  </a:lnTo>
                  <a:lnTo>
                    <a:pt x="120" y="31"/>
                  </a:lnTo>
                  <a:lnTo>
                    <a:pt x="124" y="41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22" y="62"/>
                  </a:lnTo>
                  <a:lnTo>
                    <a:pt x="120" y="74"/>
                  </a:lnTo>
                  <a:lnTo>
                    <a:pt x="114" y="82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99" y="95"/>
                  </a:lnTo>
                  <a:lnTo>
                    <a:pt x="89" y="99"/>
                  </a:lnTo>
                  <a:lnTo>
                    <a:pt x="78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52" y="101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1" y="107"/>
                  </a:lnTo>
                  <a:lnTo>
                    <a:pt x="29" y="111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9" y="120"/>
                  </a:lnTo>
                  <a:lnTo>
                    <a:pt x="35" y="124"/>
                  </a:lnTo>
                  <a:lnTo>
                    <a:pt x="47" y="126"/>
                  </a:lnTo>
                  <a:lnTo>
                    <a:pt x="64" y="126"/>
                  </a:lnTo>
                  <a:lnTo>
                    <a:pt x="78" y="126"/>
                  </a:lnTo>
                  <a:close/>
                  <a:moveTo>
                    <a:pt x="35" y="153"/>
                  </a:moveTo>
                  <a:lnTo>
                    <a:pt x="35" y="153"/>
                  </a:lnTo>
                  <a:lnTo>
                    <a:pt x="31" y="155"/>
                  </a:lnTo>
                  <a:lnTo>
                    <a:pt x="29" y="159"/>
                  </a:lnTo>
                  <a:lnTo>
                    <a:pt x="27" y="165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7" y="179"/>
                  </a:lnTo>
                  <a:lnTo>
                    <a:pt x="29" y="186"/>
                  </a:lnTo>
                  <a:lnTo>
                    <a:pt x="33" y="190"/>
                  </a:lnTo>
                  <a:lnTo>
                    <a:pt x="37" y="196"/>
                  </a:lnTo>
                  <a:lnTo>
                    <a:pt x="43" y="200"/>
                  </a:lnTo>
                  <a:lnTo>
                    <a:pt x="50" y="202"/>
                  </a:lnTo>
                  <a:lnTo>
                    <a:pt x="58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87" y="202"/>
                  </a:lnTo>
                  <a:lnTo>
                    <a:pt x="95" y="200"/>
                  </a:lnTo>
                  <a:lnTo>
                    <a:pt x="101" y="196"/>
                  </a:lnTo>
                  <a:lnTo>
                    <a:pt x="107" y="192"/>
                  </a:lnTo>
                  <a:lnTo>
                    <a:pt x="111" y="186"/>
                  </a:lnTo>
                  <a:lnTo>
                    <a:pt x="113" y="181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3" y="169"/>
                  </a:lnTo>
                  <a:lnTo>
                    <a:pt x="111" y="165"/>
                  </a:lnTo>
                  <a:lnTo>
                    <a:pt x="107" y="161"/>
                  </a:lnTo>
                  <a:lnTo>
                    <a:pt x="103" y="159"/>
                  </a:lnTo>
                  <a:lnTo>
                    <a:pt x="89" y="155"/>
                  </a:lnTo>
                  <a:lnTo>
                    <a:pt x="70" y="153"/>
                  </a:lnTo>
                  <a:lnTo>
                    <a:pt x="35" y="153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70" y="95"/>
                  </a:lnTo>
                  <a:lnTo>
                    <a:pt x="76" y="93"/>
                  </a:lnTo>
                  <a:lnTo>
                    <a:pt x="80" y="89"/>
                  </a:lnTo>
                  <a:lnTo>
                    <a:pt x="83" y="86"/>
                  </a:lnTo>
                  <a:lnTo>
                    <a:pt x="85" y="78"/>
                  </a:lnTo>
                  <a:lnTo>
                    <a:pt x="87" y="70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7" y="31"/>
                  </a:lnTo>
                  <a:lnTo>
                    <a:pt x="85" y="23"/>
                  </a:lnTo>
                  <a:lnTo>
                    <a:pt x="83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1" y="3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1" y="70"/>
                  </a:lnTo>
                  <a:lnTo>
                    <a:pt x="43" y="78"/>
                  </a:lnTo>
                  <a:lnTo>
                    <a:pt x="45" y="84"/>
                  </a:lnTo>
                  <a:lnTo>
                    <a:pt x="48" y="89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4" y="95"/>
                  </a:lnTo>
                  <a:lnTo>
                    <a:pt x="6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8528050" y="3055938"/>
              <a:ext cx="271463" cy="238125"/>
            </a:xfrm>
            <a:custGeom>
              <a:avLst/>
              <a:gdLst>
                <a:gd name="T0" fmla="*/ 55 w 171"/>
                <a:gd name="T1" fmla="*/ 27 h 150"/>
                <a:gd name="T2" fmla="*/ 76 w 171"/>
                <a:gd name="T3" fmla="*/ 6 h 150"/>
                <a:gd name="T4" fmla="*/ 105 w 171"/>
                <a:gd name="T5" fmla="*/ 0 h 150"/>
                <a:gd name="T6" fmla="*/ 119 w 171"/>
                <a:gd name="T7" fmla="*/ 0 h 150"/>
                <a:gd name="T8" fmla="*/ 136 w 171"/>
                <a:gd name="T9" fmla="*/ 10 h 150"/>
                <a:gd name="T10" fmla="*/ 144 w 171"/>
                <a:gd name="T11" fmla="*/ 18 h 150"/>
                <a:gd name="T12" fmla="*/ 148 w 171"/>
                <a:gd name="T13" fmla="*/ 33 h 150"/>
                <a:gd name="T14" fmla="*/ 150 w 171"/>
                <a:gd name="T15" fmla="*/ 115 h 150"/>
                <a:gd name="T16" fmla="*/ 152 w 171"/>
                <a:gd name="T17" fmla="*/ 130 h 150"/>
                <a:gd name="T18" fmla="*/ 156 w 171"/>
                <a:gd name="T19" fmla="*/ 140 h 150"/>
                <a:gd name="T20" fmla="*/ 171 w 171"/>
                <a:gd name="T21" fmla="*/ 142 h 150"/>
                <a:gd name="T22" fmla="*/ 96 w 171"/>
                <a:gd name="T23" fmla="*/ 150 h 150"/>
                <a:gd name="T24" fmla="*/ 96 w 171"/>
                <a:gd name="T25" fmla="*/ 142 h 150"/>
                <a:gd name="T26" fmla="*/ 111 w 171"/>
                <a:gd name="T27" fmla="*/ 140 h 150"/>
                <a:gd name="T28" fmla="*/ 115 w 171"/>
                <a:gd name="T29" fmla="*/ 130 h 150"/>
                <a:gd name="T30" fmla="*/ 117 w 171"/>
                <a:gd name="T31" fmla="*/ 55 h 150"/>
                <a:gd name="T32" fmla="*/ 115 w 171"/>
                <a:gd name="T33" fmla="*/ 35 h 150"/>
                <a:gd name="T34" fmla="*/ 111 w 171"/>
                <a:gd name="T35" fmla="*/ 22 h 150"/>
                <a:gd name="T36" fmla="*/ 103 w 171"/>
                <a:gd name="T37" fmla="*/ 14 h 150"/>
                <a:gd name="T38" fmla="*/ 92 w 171"/>
                <a:gd name="T39" fmla="*/ 12 h 150"/>
                <a:gd name="T40" fmla="*/ 84 w 171"/>
                <a:gd name="T41" fmla="*/ 12 h 150"/>
                <a:gd name="T42" fmla="*/ 68 w 171"/>
                <a:gd name="T43" fmla="*/ 22 h 150"/>
                <a:gd name="T44" fmla="*/ 63 w 171"/>
                <a:gd name="T45" fmla="*/ 29 h 150"/>
                <a:gd name="T46" fmla="*/ 55 w 171"/>
                <a:gd name="T47" fmla="*/ 58 h 150"/>
                <a:gd name="T48" fmla="*/ 55 w 171"/>
                <a:gd name="T49" fmla="*/ 115 h 150"/>
                <a:gd name="T50" fmla="*/ 59 w 171"/>
                <a:gd name="T51" fmla="*/ 138 h 150"/>
                <a:gd name="T52" fmla="*/ 64 w 171"/>
                <a:gd name="T53" fmla="*/ 142 h 150"/>
                <a:gd name="T54" fmla="*/ 76 w 171"/>
                <a:gd name="T55" fmla="*/ 150 h 150"/>
                <a:gd name="T56" fmla="*/ 0 w 171"/>
                <a:gd name="T57" fmla="*/ 142 h 150"/>
                <a:gd name="T58" fmla="*/ 12 w 171"/>
                <a:gd name="T59" fmla="*/ 142 h 150"/>
                <a:gd name="T60" fmla="*/ 18 w 171"/>
                <a:gd name="T61" fmla="*/ 138 h 150"/>
                <a:gd name="T62" fmla="*/ 22 w 171"/>
                <a:gd name="T63" fmla="*/ 115 h 150"/>
                <a:gd name="T64" fmla="*/ 22 w 171"/>
                <a:gd name="T65" fmla="*/ 37 h 150"/>
                <a:gd name="T66" fmla="*/ 18 w 171"/>
                <a:gd name="T67" fmla="*/ 16 h 150"/>
                <a:gd name="T68" fmla="*/ 12 w 171"/>
                <a:gd name="T69" fmla="*/ 12 h 150"/>
                <a:gd name="T70" fmla="*/ 0 w 171"/>
                <a:gd name="T71" fmla="*/ 4 h 150"/>
                <a:gd name="T72" fmla="*/ 55 w 171"/>
                <a:gd name="T73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50">
                  <a:moveTo>
                    <a:pt x="55" y="27"/>
                  </a:moveTo>
                  <a:lnTo>
                    <a:pt x="55" y="27"/>
                  </a:lnTo>
                  <a:lnTo>
                    <a:pt x="64" y="16"/>
                  </a:lnTo>
                  <a:lnTo>
                    <a:pt x="76" y="6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9" y="0"/>
                  </a:lnTo>
                  <a:lnTo>
                    <a:pt x="129" y="4"/>
                  </a:lnTo>
                  <a:lnTo>
                    <a:pt x="136" y="10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6" y="25"/>
                  </a:lnTo>
                  <a:lnTo>
                    <a:pt x="148" y="33"/>
                  </a:lnTo>
                  <a:lnTo>
                    <a:pt x="150" y="53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2" y="130"/>
                  </a:lnTo>
                  <a:lnTo>
                    <a:pt x="154" y="138"/>
                  </a:lnTo>
                  <a:lnTo>
                    <a:pt x="156" y="140"/>
                  </a:lnTo>
                  <a:lnTo>
                    <a:pt x="160" y="142"/>
                  </a:lnTo>
                  <a:lnTo>
                    <a:pt x="171" y="142"/>
                  </a:lnTo>
                  <a:lnTo>
                    <a:pt x="171" y="150"/>
                  </a:lnTo>
                  <a:lnTo>
                    <a:pt x="96" y="150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107" y="142"/>
                  </a:lnTo>
                  <a:lnTo>
                    <a:pt x="111" y="140"/>
                  </a:lnTo>
                  <a:lnTo>
                    <a:pt x="113" y="138"/>
                  </a:lnTo>
                  <a:lnTo>
                    <a:pt x="115" y="130"/>
                  </a:lnTo>
                  <a:lnTo>
                    <a:pt x="117" y="11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5" y="35"/>
                  </a:lnTo>
                  <a:lnTo>
                    <a:pt x="113" y="27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3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4" y="12"/>
                  </a:lnTo>
                  <a:lnTo>
                    <a:pt x="76" y="16"/>
                  </a:lnTo>
                  <a:lnTo>
                    <a:pt x="68" y="22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7" y="45"/>
                  </a:lnTo>
                  <a:lnTo>
                    <a:pt x="55" y="5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7" y="13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4" y="142"/>
                  </a:lnTo>
                  <a:lnTo>
                    <a:pt x="76" y="142"/>
                  </a:lnTo>
                  <a:lnTo>
                    <a:pt x="76" y="150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22" y="130"/>
                  </a:lnTo>
                  <a:lnTo>
                    <a:pt x="22" y="115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 noEditPoints="1"/>
            </p:cNvSpPr>
            <p:nvPr/>
          </p:nvSpPr>
          <p:spPr bwMode="auto">
            <a:xfrm>
              <a:off x="8815388" y="2963863"/>
              <a:ext cx="246063" cy="330200"/>
            </a:xfrm>
            <a:custGeom>
              <a:avLst/>
              <a:gdLst>
                <a:gd name="T0" fmla="*/ 124 w 155"/>
                <a:gd name="T1" fmla="*/ 173 h 208"/>
                <a:gd name="T2" fmla="*/ 124 w 155"/>
                <a:gd name="T3" fmla="*/ 173 h 208"/>
                <a:gd name="T4" fmla="*/ 126 w 155"/>
                <a:gd name="T5" fmla="*/ 186 h 208"/>
                <a:gd name="T6" fmla="*/ 126 w 155"/>
                <a:gd name="T7" fmla="*/ 190 h 208"/>
                <a:gd name="T8" fmla="*/ 128 w 155"/>
                <a:gd name="T9" fmla="*/ 194 h 208"/>
                <a:gd name="T10" fmla="*/ 132 w 155"/>
                <a:gd name="T11" fmla="*/ 196 h 208"/>
                <a:gd name="T12" fmla="*/ 136 w 155"/>
                <a:gd name="T13" fmla="*/ 198 h 208"/>
                <a:gd name="T14" fmla="*/ 149 w 155"/>
                <a:gd name="T15" fmla="*/ 200 h 208"/>
                <a:gd name="T16" fmla="*/ 149 w 155"/>
                <a:gd name="T17" fmla="*/ 208 h 208"/>
                <a:gd name="T18" fmla="*/ 66 w 155"/>
                <a:gd name="T19" fmla="*/ 208 h 208"/>
                <a:gd name="T20" fmla="*/ 66 w 155"/>
                <a:gd name="T21" fmla="*/ 200 h 208"/>
                <a:gd name="T22" fmla="*/ 66 w 155"/>
                <a:gd name="T23" fmla="*/ 200 h 208"/>
                <a:gd name="T24" fmla="*/ 79 w 155"/>
                <a:gd name="T25" fmla="*/ 198 h 208"/>
                <a:gd name="T26" fmla="*/ 85 w 155"/>
                <a:gd name="T27" fmla="*/ 196 h 208"/>
                <a:gd name="T28" fmla="*/ 85 w 155"/>
                <a:gd name="T29" fmla="*/ 196 h 208"/>
                <a:gd name="T30" fmla="*/ 87 w 155"/>
                <a:gd name="T31" fmla="*/ 192 h 208"/>
                <a:gd name="T32" fmla="*/ 89 w 155"/>
                <a:gd name="T33" fmla="*/ 188 h 208"/>
                <a:gd name="T34" fmla="*/ 91 w 155"/>
                <a:gd name="T35" fmla="*/ 173 h 208"/>
                <a:gd name="T36" fmla="*/ 91 w 155"/>
                <a:gd name="T37" fmla="*/ 151 h 208"/>
                <a:gd name="T38" fmla="*/ 0 w 155"/>
                <a:gd name="T39" fmla="*/ 151 h 208"/>
                <a:gd name="T40" fmla="*/ 0 w 155"/>
                <a:gd name="T41" fmla="*/ 140 h 208"/>
                <a:gd name="T42" fmla="*/ 99 w 155"/>
                <a:gd name="T43" fmla="*/ 0 h 208"/>
                <a:gd name="T44" fmla="*/ 124 w 155"/>
                <a:gd name="T45" fmla="*/ 0 h 208"/>
                <a:gd name="T46" fmla="*/ 124 w 155"/>
                <a:gd name="T47" fmla="*/ 140 h 208"/>
                <a:gd name="T48" fmla="*/ 155 w 155"/>
                <a:gd name="T49" fmla="*/ 140 h 208"/>
                <a:gd name="T50" fmla="*/ 155 w 155"/>
                <a:gd name="T51" fmla="*/ 151 h 208"/>
                <a:gd name="T52" fmla="*/ 124 w 155"/>
                <a:gd name="T53" fmla="*/ 151 h 208"/>
                <a:gd name="T54" fmla="*/ 124 w 155"/>
                <a:gd name="T55" fmla="*/ 173 h 208"/>
                <a:gd name="T56" fmla="*/ 91 w 155"/>
                <a:gd name="T57" fmla="*/ 29 h 208"/>
                <a:gd name="T58" fmla="*/ 14 w 155"/>
                <a:gd name="T59" fmla="*/ 140 h 208"/>
                <a:gd name="T60" fmla="*/ 91 w 155"/>
                <a:gd name="T61" fmla="*/ 140 h 208"/>
                <a:gd name="T62" fmla="*/ 91 w 155"/>
                <a:gd name="T63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208">
                  <a:moveTo>
                    <a:pt x="124" y="173"/>
                  </a:moveTo>
                  <a:lnTo>
                    <a:pt x="124" y="173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8"/>
                  </a:lnTo>
                  <a:lnTo>
                    <a:pt x="149" y="200"/>
                  </a:lnTo>
                  <a:lnTo>
                    <a:pt x="149" y="208"/>
                  </a:lnTo>
                  <a:lnTo>
                    <a:pt x="66" y="208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9" y="198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7" y="192"/>
                  </a:lnTo>
                  <a:lnTo>
                    <a:pt x="89" y="188"/>
                  </a:lnTo>
                  <a:lnTo>
                    <a:pt x="91" y="173"/>
                  </a:lnTo>
                  <a:lnTo>
                    <a:pt x="91" y="151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24" y="140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24" y="151"/>
                  </a:lnTo>
                  <a:lnTo>
                    <a:pt x="124" y="173"/>
                  </a:lnTo>
                  <a:close/>
                  <a:moveTo>
                    <a:pt x="91" y="29"/>
                  </a:moveTo>
                  <a:lnTo>
                    <a:pt x="14" y="140"/>
                  </a:lnTo>
                  <a:lnTo>
                    <a:pt x="91" y="140"/>
                  </a:lnTo>
                  <a:lnTo>
                    <a:pt x="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9090025" y="3055938"/>
              <a:ext cx="261938" cy="242888"/>
            </a:xfrm>
            <a:custGeom>
              <a:avLst/>
              <a:gdLst>
                <a:gd name="T0" fmla="*/ 112 w 165"/>
                <a:gd name="T1" fmla="*/ 152 h 153"/>
                <a:gd name="T2" fmla="*/ 112 w 165"/>
                <a:gd name="T3" fmla="*/ 122 h 153"/>
                <a:gd name="T4" fmla="*/ 89 w 165"/>
                <a:gd name="T5" fmla="*/ 146 h 153"/>
                <a:gd name="T6" fmla="*/ 60 w 165"/>
                <a:gd name="T7" fmla="*/ 153 h 153"/>
                <a:gd name="T8" fmla="*/ 48 w 165"/>
                <a:gd name="T9" fmla="*/ 152 h 153"/>
                <a:gd name="T10" fmla="*/ 31 w 165"/>
                <a:gd name="T11" fmla="*/ 142 h 153"/>
                <a:gd name="T12" fmla="*/ 25 w 165"/>
                <a:gd name="T13" fmla="*/ 132 h 153"/>
                <a:gd name="T14" fmla="*/ 19 w 165"/>
                <a:gd name="T15" fmla="*/ 97 h 153"/>
                <a:gd name="T16" fmla="*/ 19 w 165"/>
                <a:gd name="T17" fmla="*/ 37 h 153"/>
                <a:gd name="T18" fmla="*/ 19 w 165"/>
                <a:gd name="T19" fmla="*/ 35 h 153"/>
                <a:gd name="T20" fmla="*/ 19 w 165"/>
                <a:gd name="T21" fmla="*/ 22 h 153"/>
                <a:gd name="T22" fmla="*/ 17 w 165"/>
                <a:gd name="T23" fmla="*/ 14 h 153"/>
                <a:gd name="T24" fmla="*/ 11 w 165"/>
                <a:gd name="T25" fmla="*/ 12 h 153"/>
                <a:gd name="T26" fmla="*/ 0 w 165"/>
                <a:gd name="T27" fmla="*/ 4 h 153"/>
                <a:gd name="T28" fmla="*/ 56 w 165"/>
                <a:gd name="T29" fmla="*/ 0 h 153"/>
                <a:gd name="T30" fmla="*/ 52 w 165"/>
                <a:gd name="T31" fmla="*/ 86 h 153"/>
                <a:gd name="T32" fmla="*/ 52 w 165"/>
                <a:gd name="T33" fmla="*/ 89 h 153"/>
                <a:gd name="T34" fmla="*/ 54 w 165"/>
                <a:gd name="T35" fmla="*/ 111 h 153"/>
                <a:gd name="T36" fmla="*/ 56 w 165"/>
                <a:gd name="T37" fmla="*/ 124 h 153"/>
                <a:gd name="T38" fmla="*/ 64 w 165"/>
                <a:gd name="T39" fmla="*/ 134 h 153"/>
                <a:gd name="T40" fmla="*/ 75 w 165"/>
                <a:gd name="T41" fmla="*/ 138 h 153"/>
                <a:gd name="T42" fmla="*/ 85 w 165"/>
                <a:gd name="T43" fmla="*/ 136 h 153"/>
                <a:gd name="T44" fmla="*/ 101 w 165"/>
                <a:gd name="T45" fmla="*/ 124 h 153"/>
                <a:gd name="T46" fmla="*/ 106 w 165"/>
                <a:gd name="T47" fmla="*/ 115 h 153"/>
                <a:gd name="T48" fmla="*/ 112 w 165"/>
                <a:gd name="T49" fmla="*/ 82 h 153"/>
                <a:gd name="T50" fmla="*/ 112 w 165"/>
                <a:gd name="T51" fmla="*/ 37 h 153"/>
                <a:gd name="T52" fmla="*/ 108 w 165"/>
                <a:gd name="T53" fmla="*/ 16 h 153"/>
                <a:gd name="T54" fmla="*/ 106 w 165"/>
                <a:gd name="T55" fmla="*/ 14 h 153"/>
                <a:gd name="T56" fmla="*/ 91 w 165"/>
                <a:gd name="T57" fmla="*/ 10 h 153"/>
                <a:gd name="T58" fmla="*/ 147 w 165"/>
                <a:gd name="T59" fmla="*/ 0 h 153"/>
                <a:gd name="T60" fmla="*/ 145 w 165"/>
                <a:gd name="T61" fmla="*/ 56 h 153"/>
                <a:gd name="T62" fmla="*/ 145 w 165"/>
                <a:gd name="T63" fmla="*/ 115 h 153"/>
                <a:gd name="T64" fmla="*/ 149 w 165"/>
                <a:gd name="T65" fmla="*/ 138 h 153"/>
                <a:gd name="T66" fmla="*/ 155 w 165"/>
                <a:gd name="T67" fmla="*/ 142 h 153"/>
                <a:gd name="T68" fmla="*/ 165 w 165"/>
                <a:gd name="T69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53">
                  <a:moveTo>
                    <a:pt x="112" y="152"/>
                  </a:moveTo>
                  <a:lnTo>
                    <a:pt x="112" y="15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01" y="136"/>
                  </a:lnTo>
                  <a:lnTo>
                    <a:pt x="89" y="146"/>
                  </a:lnTo>
                  <a:lnTo>
                    <a:pt x="75" y="152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48" y="152"/>
                  </a:lnTo>
                  <a:lnTo>
                    <a:pt x="38" y="148"/>
                  </a:lnTo>
                  <a:lnTo>
                    <a:pt x="31" y="14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1" y="119"/>
                  </a:lnTo>
                  <a:lnTo>
                    <a:pt x="19" y="97"/>
                  </a:lnTo>
                  <a:lnTo>
                    <a:pt x="19" y="93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2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55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111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60" y="130"/>
                  </a:lnTo>
                  <a:lnTo>
                    <a:pt x="64" y="134"/>
                  </a:lnTo>
                  <a:lnTo>
                    <a:pt x="70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85" y="136"/>
                  </a:lnTo>
                  <a:lnTo>
                    <a:pt x="93" y="132"/>
                  </a:lnTo>
                  <a:lnTo>
                    <a:pt x="101" y="12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10" y="101"/>
                  </a:lnTo>
                  <a:lnTo>
                    <a:pt x="112" y="82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0" y="22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1" y="10"/>
                  </a:lnTo>
                  <a:lnTo>
                    <a:pt x="91" y="4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56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28"/>
                  </a:lnTo>
                  <a:lnTo>
                    <a:pt x="149" y="138"/>
                  </a:lnTo>
                  <a:lnTo>
                    <a:pt x="151" y="140"/>
                  </a:lnTo>
                  <a:lnTo>
                    <a:pt x="155" y="142"/>
                  </a:lnTo>
                  <a:lnTo>
                    <a:pt x="165" y="144"/>
                  </a:lnTo>
                  <a:lnTo>
                    <a:pt x="165" y="150"/>
                  </a:lnTo>
                  <a:lnTo>
                    <a:pt x="11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9394825" y="3225801"/>
              <a:ext cx="73025" cy="73025"/>
            </a:xfrm>
            <a:custGeom>
              <a:avLst/>
              <a:gdLst>
                <a:gd name="T0" fmla="*/ 46 w 46"/>
                <a:gd name="T1" fmla="*/ 23 h 46"/>
                <a:gd name="T2" fmla="*/ 46 w 46"/>
                <a:gd name="T3" fmla="*/ 23 h 46"/>
                <a:gd name="T4" fmla="*/ 44 w 46"/>
                <a:gd name="T5" fmla="*/ 33 h 46"/>
                <a:gd name="T6" fmla="*/ 41 w 46"/>
                <a:gd name="T7" fmla="*/ 41 h 46"/>
                <a:gd name="T8" fmla="*/ 33 w 46"/>
                <a:gd name="T9" fmla="*/ 45 h 46"/>
                <a:gd name="T10" fmla="*/ 23 w 46"/>
                <a:gd name="T11" fmla="*/ 46 h 46"/>
                <a:gd name="T12" fmla="*/ 23 w 46"/>
                <a:gd name="T13" fmla="*/ 46 h 46"/>
                <a:gd name="T14" fmla="*/ 13 w 46"/>
                <a:gd name="T15" fmla="*/ 45 h 46"/>
                <a:gd name="T16" fmla="*/ 6 w 46"/>
                <a:gd name="T17" fmla="*/ 41 h 46"/>
                <a:gd name="T18" fmla="*/ 2 w 46"/>
                <a:gd name="T19" fmla="*/ 33 h 46"/>
                <a:gd name="T20" fmla="*/ 0 w 46"/>
                <a:gd name="T21" fmla="*/ 23 h 46"/>
                <a:gd name="T22" fmla="*/ 0 w 46"/>
                <a:gd name="T23" fmla="*/ 23 h 46"/>
                <a:gd name="T24" fmla="*/ 2 w 46"/>
                <a:gd name="T25" fmla="*/ 13 h 46"/>
                <a:gd name="T26" fmla="*/ 6 w 46"/>
                <a:gd name="T27" fmla="*/ 6 h 46"/>
                <a:gd name="T28" fmla="*/ 13 w 46"/>
                <a:gd name="T29" fmla="*/ 2 h 46"/>
                <a:gd name="T30" fmla="*/ 23 w 46"/>
                <a:gd name="T31" fmla="*/ 0 h 46"/>
                <a:gd name="T32" fmla="*/ 23 w 46"/>
                <a:gd name="T33" fmla="*/ 0 h 46"/>
                <a:gd name="T34" fmla="*/ 33 w 46"/>
                <a:gd name="T35" fmla="*/ 2 h 46"/>
                <a:gd name="T36" fmla="*/ 41 w 46"/>
                <a:gd name="T37" fmla="*/ 6 h 46"/>
                <a:gd name="T38" fmla="*/ 44 w 46"/>
                <a:gd name="T39" fmla="*/ 13 h 46"/>
                <a:gd name="T40" fmla="*/ 46 w 46"/>
                <a:gd name="T41" fmla="*/ 23 h 46"/>
                <a:gd name="T42" fmla="*/ 46 w 46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4" y="13"/>
                  </a:lnTo>
                  <a:lnTo>
                    <a:pt x="46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87"/>
            <p:cNvSpPr>
              <a:spLocks noEditPoints="1"/>
            </p:cNvSpPr>
            <p:nvPr/>
          </p:nvSpPr>
          <p:spPr bwMode="auto">
            <a:xfrm>
              <a:off x="9459913" y="2954338"/>
              <a:ext cx="150813" cy="434975"/>
            </a:xfrm>
            <a:custGeom>
              <a:avLst/>
              <a:gdLst>
                <a:gd name="T0" fmla="*/ 93 w 95"/>
                <a:gd name="T1" fmla="*/ 64 h 274"/>
                <a:gd name="T2" fmla="*/ 91 w 95"/>
                <a:gd name="T3" fmla="*/ 196 h 274"/>
                <a:gd name="T4" fmla="*/ 91 w 95"/>
                <a:gd name="T5" fmla="*/ 227 h 274"/>
                <a:gd name="T6" fmla="*/ 87 w 95"/>
                <a:gd name="T7" fmla="*/ 245 h 274"/>
                <a:gd name="T8" fmla="*/ 81 w 95"/>
                <a:gd name="T9" fmla="*/ 256 h 274"/>
                <a:gd name="T10" fmla="*/ 69 w 95"/>
                <a:gd name="T11" fmla="*/ 266 h 274"/>
                <a:gd name="T12" fmla="*/ 38 w 95"/>
                <a:gd name="T13" fmla="*/ 274 h 274"/>
                <a:gd name="T14" fmla="*/ 23 w 95"/>
                <a:gd name="T15" fmla="*/ 274 h 274"/>
                <a:gd name="T16" fmla="*/ 3 w 95"/>
                <a:gd name="T17" fmla="*/ 262 h 274"/>
                <a:gd name="T18" fmla="*/ 0 w 95"/>
                <a:gd name="T19" fmla="*/ 252 h 274"/>
                <a:gd name="T20" fmla="*/ 2 w 95"/>
                <a:gd name="T21" fmla="*/ 247 h 274"/>
                <a:gd name="T22" fmla="*/ 13 w 95"/>
                <a:gd name="T23" fmla="*/ 239 h 274"/>
                <a:gd name="T24" fmla="*/ 21 w 95"/>
                <a:gd name="T25" fmla="*/ 237 h 274"/>
                <a:gd name="T26" fmla="*/ 33 w 95"/>
                <a:gd name="T27" fmla="*/ 241 h 274"/>
                <a:gd name="T28" fmla="*/ 35 w 95"/>
                <a:gd name="T29" fmla="*/ 254 h 274"/>
                <a:gd name="T30" fmla="*/ 36 w 95"/>
                <a:gd name="T31" fmla="*/ 260 h 274"/>
                <a:gd name="T32" fmla="*/ 42 w 95"/>
                <a:gd name="T33" fmla="*/ 266 h 274"/>
                <a:gd name="T34" fmla="*/ 44 w 95"/>
                <a:gd name="T35" fmla="*/ 268 h 274"/>
                <a:gd name="T36" fmla="*/ 54 w 95"/>
                <a:gd name="T37" fmla="*/ 262 h 274"/>
                <a:gd name="T38" fmla="*/ 58 w 95"/>
                <a:gd name="T39" fmla="*/ 247 h 274"/>
                <a:gd name="T40" fmla="*/ 58 w 95"/>
                <a:gd name="T41" fmla="*/ 235 h 274"/>
                <a:gd name="T42" fmla="*/ 56 w 95"/>
                <a:gd name="T43" fmla="*/ 204 h 274"/>
                <a:gd name="T44" fmla="*/ 56 w 95"/>
                <a:gd name="T45" fmla="*/ 101 h 274"/>
                <a:gd name="T46" fmla="*/ 56 w 95"/>
                <a:gd name="T47" fmla="*/ 82 h 274"/>
                <a:gd name="T48" fmla="*/ 50 w 95"/>
                <a:gd name="T49" fmla="*/ 76 h 274"/>
                <a:gd name="T50" fmla="*/ 35 w 95"/>
                <a:gd name="T51" fmla="*/ 74 h 274"/>
                <a:gd name="T52" fmla="*/ 93 w 95"/>
                <a:gd name="T53" fmla="*/ 64 h 274"/>
                <a:gd name="T54" fmla="*/ 73 w 95"/>
                <a:gd name="T55" fmla="*/ 0 h 274"/>
                <a:gd name="T56" fmla="*/ 89 w 95"/>
                <a:gd name="T57" fmla="*/ 6 h 274"/>
                <a:gd name="T58" fmla="*/ 95 w 95"/>
                <a:gd name="T59" fmla="*/ 20 h 274"/>
                <a:gd name="T60" fmla="*/ 93 w 95"/>
                <a:gd name="T61" fmla="*/ 27 h 274"/>
                <a:gd name="T62" fmla="*/ 81 w 95"/>
                <a:gd name="T63" fmla="*/ 39 h 274"/>
                <a:gd name="T64" fmla="*/ 73 w 95"/>
                <a:gd name="T65" fmla="*/ 39 h 274"/>
                <a:gd name="T66" fmla="*/ 60 w 95"/>
                <a:gd name="T67" fmla="*/ 33 h 274"/>
                <a:gd name="T68" fmla="*/ 54 w 95"/>
                <a:gd name="T69" fmla="*/ 20 h 274"/>
                <a:gd name="T70" fmla="*/ 56 w 95"/>
                <a:gd name="T71" fmla="*/ 12 h 274"/>
                <a:gd name="T72" fmla="*/ 66 w 95"/>
                <a:gd name="T73" fmla="*/ 2 h 274"/>
                <a:gd name="T74" fmla="*/ 73 w 95"/>
                <a:gd name="T7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274">
                  <a:moveTo>
                    <a:pt x="93" y="64"/>
                  </a:moveTo>
                  <a:lnTo>
                    <a:pt x="93" y="64"/>
                  </a:lnTo>
                  <a:lnTo>
                    <a:pt x="91" y="120"/>
                  </a:lnTo>
                  <a:lnTo>
                    <a:pt x="91" y="196"/>
                  </a:lnTo>
                  <a:lnTo>
                    <a:pt x="91" y="196"/>
                  </a:lnTo>
                  <a:lnTo>
                    <a:pt x="91" y="227"/>
                  </a:lnTo>
                  <a:lnTo>
                    <a:pt x="87" y="245"/>
                  </a:lnTo>
                  <a:lnTo>
                    <a:pt x="87" y="245"/>
                  </a:lnTo>
                  <a:lnTo>
                    <a:pt x="85" y="250"/>
                  </a:lnTo>
                  <a:lnTo>
                    <a:pt x="81" y="256"/>
                  </a:lnTo>
                  <a:lnTo>
                    <a:pt x="75" y="262"/>
                  </a:lnTo>
                  <a:lnTo>
                    <a:pt x="69" y="266"/>
                  </a:lnTo>
                  <a:lnTo>
                    <a:pt x="56" y="272"/>
                  </a:lnTo>
                  <a:lnTo>
                    <a:pt x="38" y="274"/>
                  </a:lnTo>
                  <a:lnTo>
                    <a:pt x="38" y="274"/>
                  </a:lnTo>
                  <a:lnTo>
                    <a:pt x="23" y="274"/>
                  </a:lnTo>
                  <a:lnTo>
                    <a:pt x="11" y="268"/>
                  </a:lnTo>
                  <a:lnTo>
                    <a:pt x="3" y="262"/>
                  </a:lnTo>
                  <a:lnTo>
                    <a:pt x="2" y="256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" y="247"/>
                  </a:lnTo>
                  <a:lnTo>
                    <a:pt x="5" y="241"/>
                  </a:lnTo>
                  <a:lnTo>
                    <a:pt x="13" y="239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9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6" y="260"/>
                  </a:lnTo>
                  <a:lnTo>
                    <a:pt x="38" y="264"/>
                  </a:lnTo>
                  <a:lnTo>
                    <a:pt x="42" y="266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50" y="266"/>
                  </a:lnTo>
                  <a:lnTo>
                    <a:pt x="54" y="262"/>
                  </a:lnTo>
                  <a:lnTo>
                    <a:pt x="56" y="256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6" y="204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35" y="74"/>
                  </a:lnTo>
                  <a:lnTo>
                    <a:pt x="35" y="68"/>
                  </a:lnTo>
                  <a:lnTo>
                    <a:pt x="93" y="64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81" y="0"/>
                  </a:lnTo>
                  <a:lnTo>
                    <a:pt x="89" y="6"/>
                  </a:lnTo>
                  <a:lnTo>
                    <a:pt x="93" y="12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93" y="27"/>
                  </a:lnTo>
                  <a:lnTo>
                    <a:pt x="89" y="33"/>
                  </a:lnTo>
                  <a:lnTo>
                    <a:pt x="81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66" y="39"/>
                  </a:lnTo>
                  <a:lnTo>
                    <a:pt x="60" y="33"/>
                  </a:lnTo>
                  <a:lnTo>
                    <a:pt x="56" y="27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auto">
            <a:xfrm>
              <a:off x="9653588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6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6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2 w 159"/>
                <a:gd name="T19" fmla="*/ 132 h 212"/>
                <a:gd name="T20" fmla="*/ 132 w 159"/>
                <a:gd name="T21" fmla="*/ 142 h 212"/>
                <a:gd name="T22" fmla="*/ 109 w 159"/>
                <a:gd name="T23" fmla="*/ 152 h 212"/>
                <a:gd name="T24" fmla="*/ 93 w 159"/>
                <a:gd name="T25" fmla="*/ 153 h 212"/>
                <a:gd name="T26" fmla="*/ 74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3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5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70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6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6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9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9" y="18"/>
                  </a:lnTo>
                  <a:lnTo>
                    <a:pt x="105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6" y="14"/>
                  </a:lnTo>
                  <a:lnTo>
                    <a:pt x="70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9" name="直角三角形 48"/>
          <p:cNvSpPr/>
          <p:nvPr/>
        </p:nvSpPr>
        <p:spPr bwMode="auto">
          <a:xfrm flipH="1">
            <a:off x="9285287" y="6237288"/>
            <a:ext cx="620713" cy="620713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直角三角形 49"/>
          <p:cNvSpPr/>
          <p:nvPr/>
        </p:nvSpPr>
        <p:spPr bwMode="auto">
          <a:xfrm flipV="1">
            <a:off x="0" y="0"/>
            <a:ext cx="620713" cy="620713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22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直線コネクタ 226"/>
          <p:cNvCxnSpPr/>
          <p:nvPr/>
        </p:nvCxnSpPr>
        <p:spPr>
          <a:xfrm flipV="1">
            <a:off x="4953000" y="656693"/>
            <a:ext cx="0" cy="5558726"/>
          </a:xfrm>
          <a:prstGeom prst="line">
            <a:avLst/>
          </a:prstGeom>
          <a:ln w="57150">
            <a:solidFill>
              <a:srgbClr val="0071BC">
                <a:alpha val="80000"/>
              </a:srgb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812800" y="3429000"/>
            <a:ext cx="8280398" cy="0"/>
          </a:xfrm>
          <a:prstGeom prst="line">
            <a:avLst/>
          </a:prstGeom>
          <a:ln w="57150">
            <a:solidFill>
              <a:schemeClr val="tx2">
                <a:alpha val="80000"/>
              </a:scheme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スライドの外壁には余白をとる。上下の余白は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ヘッダー・フッター</a:t>
            </a:r>
            <a:r>
              <a:rPr lang="ja-JP" altLang="en-US" sz="2400" dirty="0" smtClean="0">
                <a:latin typeface="BIZ UDPゴシック B"/>
                <a:ea typeface="BIZ UDPゴシック B"/>
                <a:cs typeface="BIZ UDPゴシック B"/>
              </a:rPr>
              <a:t>」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として扱う。</a:t>
            </a:r>
          </a:p>
        </p:txBody>
      </p:sp>
      <p:cxnSp>
        <p:nvCxnSpPr>
          <p:cNvPr id="65" name="直線コネクタ 64"/>
          <p:cNvCxnSpPr/>
          <p:nvPr/>
        </p:nvCxnSpPr>
        <p:spPr>
          <a:xfrm flipV="1">
            <a:off x="8128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0" y="656691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0" y="6201308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36566"/>
              </p:ext>
            </p:extLst>
          </p:nvPr>
        </p:nvGraphicFramePr>
        <p:xfrm>
          <a:off x="1387933" y="3065600"/>
          <a:ext cx="7129463" cy="2322095"/>
        </p:xfrm>
        <a:graphic>
          <a:graphicData uri="http://schemas.openxmlformats.org/drawingml/2006/table">
            <a:tbl>
              <a:tblPr/>
              <a:tblGrid>
                <a:gridCol w="1332819"/>
                <a:gridCol w="1836204"/>
                <a:gridCol w="396044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位置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中心からの距離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記載する内容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ヘッダー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7.70cm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スライドのタイトル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フッター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7.70cm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コピーライト表記、スライド番号、補足説明・注意書きなど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左右部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11.50cm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原則何も記載しない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92760" y="2322397"/>
            <a:ext cx="4338687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ヘッダーとフッター、左右のマージン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 flipV="1">
            <a:off x="90932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 bwMode="gray">
          <a:xfrm>
            <a:off x="0" y="-208"/>
            <a:ext cx="9906000" cy="656899"/>
          </a:xfrm>
          <a:prstGeom prst="roundRect">
            <a:avLst>
              <a:gd name="adj" fmla="val 0"/>
            </a:avLst>
          </a:prstGeom>
          <a:solidFill>
            <a:schemeClr val="tx2">
              <a:alpha val="2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 bwMode="auto">
          <a:xfrm>
            <a:off x="0" y="656691"/>
            <a:ext cx="812800" cy="5544084"/>
          </a:xfrm>
          <a:prstGeom prst="roundRect">
            <a:avLst>
              <a:gd name="adj" fmla="val 0"/>
            </a:avLst>
          </a:prstGeom>
          <a:solidFill>
            <a:schemeClr val="tx2">
              <a:alpha val="2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6" name="角丸四角形 75"/>
          <p:cNvSpPr/>
          <p:nvPr/>
        </p:nvSpPr>
        <p:spPr bwMode="auto">
          <a:xfrm>
            <a:off x="9094788" y="657225"/>
            <a:ext cx="812800" cy="5543550"/>
          </a:xfrm>
          <a:prstGeom prst="roundRect">
            <a:avLst>
              <a:gd name="adj" fmla="val 0"/>
            </a:avLst>
          </a:prstGeom>
          <a:solidFill>
            <a:schemeClr val="tx2">
              <a:alpha val="2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0" y="6200775"/>
            <a:ext cx="9907587" cy="660958"/>
          </a:xfrm>
          <a:prstGeom prst="roundRect">
            <a:avLst>
              <a:gd name="adj" fmla="val 0"/>
            </a:avLst>
          </a:prstGeom>
          <a:solidFill>
            <a:schemeClr val="tx2">
              <a:alpha val="2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white">
          <a:xfrm>
            <a:off x="272479" y="152636"/>
            <a:ext cx="4393183" cy="396044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>
                <a:latin typeface="BIZ UDPゴシック B"/>
                <a:ea typeface="BIZ UDPゴシック B"/>
                <a:cs typeface="BIZ UDPゴシック B"/>
              </a:rPr>
              <a:t>4. 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余白</a:t>
            </a:r>
            <a: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  <a:t>／ヘッダー・フッター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226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3" name="AutoShape 33"/>
          <p:cNvSpPr>
            <a:spLocks noChangeArrowheads="1"/>
          </p:cNvSpPr>
          <p:nvPr/>
        </p:nvSpPr>
        <p:spPr bwMode="gray">
          <a:xfrm>
            <a:off x="5168962" y="5985284"/>
            <a:ext cx="1152190" cy="368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7.70</a:t>
            </a:r>
            <a:r>
              <a:rPr lang="en-US" altLang="ja-JP" sz="12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cm</a:t>
            </a:r>
            <a:endParaRPr lang="en-US" altLang="ja-JP" sz="12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0" name="AutoShape 33"/>
          <p:cNvSpPr>
            <a:spLocks noChangeArrowheads="1"/>
          </p:cNvSpPr>
          <p:nvPr/>
        </p:nvSpPr>
        <p:spPr bwMode="gray">
          <a:xfrm>
            <a:off x="236476" y="3745255"/>
            <a:ext cx="1152190" cy="368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11.50</a:t>
            </a:r>
            <a:r>
              <a:rPr lang="en-US" altLang="ja-JP" sz="1200" dirty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c</a:t>
            </a:r>
            <a:r>
              <a:rPr lang="en-US" altLang="ja-JP" sz="12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m</a:t>
            </a:r>
            <a:endParaRPr lang="en-US" altLang="ja-JP" sz="12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1" name="AutoShape 33"/>
          <p:cNvSpPr>
            <a:spLocks noChangeArrowheads="1"/>
          </p:cNvSpPr>
          <p:nvPr/>
        </p:nvSpPr>
        <p:spPr bwMode="gray">
          <a:xfrm>
            <a:off x="8517396" y="3745255"/>
            <a:ext cx="1152190" cy="368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11.50</a:t>
            </a:r>
            <a:r>
              <a:rPr lang="en-US" altLang="ja-JP" sz="1200" dirty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c</a:t>
            </a:r>
            <a:r>
              <a:rPr lang="en-US" altLang="ja-JP" sz="12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m</a:t>
            </a:r>
            <a:endParaRPr lang="en-US" altLang="ja-JP" sz="12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2" name="AutoShape 33"/>
          <p:cNvSpPr>
            <a:spLocks noChangeArrowheads="1"/>
          </p:cNvSpPr>
          <p:nvPr/>
        </p:nvSpPr>
        <p:spPr bwMode="gray">
          <a:xfrm>
            <a:off x="5169024" y="440668"/>
            <a:ext cx="1152190" cy="368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7.70</a:t>
            </a:r>
            <a:r>
              <a:rPr lang="en-US" altLang="ja-JP" sz="12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cm</a:t>
            </a:r>
            <a:endParaRPr lang="en-US" altLang="ja-JP" sz="12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331355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5. </a:t>
            </a:r>
            <a:r>
              <a:rPr lang="ja-JP" altLang="en-US" dirty="0" smtClean="0"/>
              <a:t>グリッドとガイド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924944"/>
            <a:ext cx="33147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スライド内の要素の位置決め・整列にかかる作業は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グリッドとガイド</a:t>
            </a:r>
            <a:r>
              <a:rPr lang="ja-JP" altLang="en-US" sz="2400" dirty="0" smtClean="0">
                <a:latin typeface="BIZ UDPゴシック B"/>
                <a:ea typeface="BIZ UDPゴシック B"/>
                <a:cs typeface="BIZ UDPゴシック B"/>
              </a:rPr>
              <a:t>」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を使って効率化する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。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972780" y="2960948"/>
            <a:ext cx="1224136" cy="712889"/>
            <a:chOff x="2792760" y="2355867"/>
            <a:chExt cx="1224136" cy="712889"/>
          </a:xfrm>
          <a:solidFill>
            <a:schemeClr val="tx2">
              <a:alpha val="80000"/>
            </a:schemeClr>
          </a:solidFill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2792760" y="2355867"/>
              <a:ext cx="1224136" cy="615238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CHECK</a:t>
              </a:r>
              <a:endParaRPr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9" name="二等辺三角形 8"/>
            <p:cNvSpPr/>
            <p:nvPr/>
          </p:nvSpPr>
          <p:spPr bwMode="auto">
            <a:xfrm rot="10800000" flipH="1">
              <a:off x="3512841" y="2958261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008784" y="5154708"/>
            <a:ext cx="1224136" cy="722564"/>
            <a:chOff x="2792760" y="2291695"/>
            <a:chExt cx="1224136" cy="722564"/>
          </a:xfrm>
          <a:solidFill>
            <a:schemeClr val="tx2">
              <a:alpha val="80000"/>
            </a:schemeClr>
          </a:solidFill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2792760" y="2399021"/>
              <a:ext cx="1224136" cy="615238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CHECK</a:t>
              </a:r>
              <a:endParaRPr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17" name="二等辺三角形 16"/>
            <p:cNvSpPr/>
            <p:nvPr/>
          </p:nvSpPr>
          <p:spPr bwMode="auto">
            <a:xfrm rot="10800000" flipH="1" flipV="1">
              <a:off x="3501432" y="2291695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346561" y="4022180"/>
            <a:ext cx="1334631" cy="615238"/>
            <a:chOff x="2682265" y="2355867"/>
            <a:chExt cx="1334631" cy="615238"/>
          </a:xfrm>
          <a:solidFill>
            <a:schemeClr val="tx2">
              <a:alpha val="80000"/>
            </a:schemeClr>
          </a:solidFill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2792760" y="2355867"/>
              <a:ext cx="1224136" cy="615238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0.1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cm</a:t>
              </a:r>
              <a:endParaRPr lang="ja-JP" altLang="en-US" sz="12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20" name="二等辺三角形 19"/>
            <p:cNvSpPr/>
            <p:nvPr/>
          </p:nvSpPr>
          <p:spPr bwMode="auto">
            <a:xfrm rot="16200000" flipH="1">
              <a:off x="2629501" y="2566151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396716" y="4505950"/>
            <a:ext cx="1334630" cy="615238"/>
            <a:chOff x="2396716" y="3536557"/>
            <a:chExt cx="1334630" cy="615238"/>
          </a:xfrm>
          <a:solidFill>
            <a:schemeClr val="tx2">
              <a:alpha val="80000"/>
            </a:schemeClr>
          </a:solidFill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396716" y="3536557"/>
              <a:ext cx="1224136" cy="615238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CHECK</a:t>
              </a:r>
              <a:endParaRPr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21" name="二等辺三角形 20"/>
            <p:cNvSpPr/>
            <p:nvPr/>
          </p:nvSpPr>
          <p:spPr bwMode="auto">
            <a:xfrm rot="5400000">
              <a:off x="3568087" y="3877809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724" y="2250389"/>
            <a:ext cx="4968552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「グリッドとガイド」ダイアログボックス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</p:spTree>
    <p:extLst>
      <p:ext uri="{BB962C8B-B14F-4D97-AF65-F5344CB8AC3E}">
        <p14:creationId xmlns:p14="http://schemas.microsoft.com/office/powerpoint/2010/main" val="268224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補足｜「</a:t>
            </a:r>
            <a:r>
              <a:rPr kumimoji="1" lang="ja-JP" altLang="en-US" dirty="0" smtClean="0"/>
              <a:t>グリッドとガイド」ダイアログボックスの開き方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384884"/>
            <a:ext cx="9906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 bwMode="auto">
          <a:xfrm>
            <a:off x="3584848" y="3140968"/>
            <a:ext cx="576064" cy="576064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76" y="3429000"/>
            <a:ext cx="455773" cy="4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756756" y="4108606"/>
            <a:ext cx="4104456" cy="963710"/>
          </a:xfrm>
          <a:prstGeom prst="roundRect">
            <a:avLst>
              <a:gd name="adj" fmla="val 8397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180000" tIns="144000" rIns="180000" bIns="108000" anchor="ctr" anchorCtr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グリッドとガイド」ダイアログボックスの表示は、ここをクリック。</a:t>
            </a:r>
            <a:endParaRPr lang="en-US" altLang="ja-JP" dirty="0" smtClean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2" name="二等辺三角形 11"/>
          <p:cNvSpPr/>
          <p:nvPr/>
        </p:nvSpPr>
        <p:spPr bwMode="auto">
          <a:xfrm flipH="1">
            <a:off x="3663221" y="3892582"/>
            <a:ext cx="425683" cy="216024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5313040" y="2204864"/>
            <a:ext cx="576064" cy="576064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16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white">
          <a:xfrm>
            <a:off x="272480" y="152636"/>
            <a:ext cx="2304256" cy="396044"/>
          </a:xfrm>
          <a:solidFill>
            <a:srgbClr val="FFFFFF"/>
          </a:solidFill>
        </p:spPr>
        <p:txBody>
          <a:bodyPr/>
          <a:lstStyle/>
          <a:p>
            <a:r>
              <a:rPr lang="en-US" altLang="ja-JP" dirty="0" smtClean="0"/>
              <a:t>6. </a:t>
            </a:r>
            <a:r>
              <a:rPr lang="ja-JP" altLang="en-US" dirty="0" smtClean="0"/>
              <a:t>ガイド位置</a:t>
            </a:r>
            <a:endParaRPr kumimoji="1" lang="ja-JP" altLang="en-US" dirty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white">
          <a:xfrm>
            <a:off x="812800" y="812553"/>
            <a:ext cx="8280399" cy="960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ガイドは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ヘッダーやフッターの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境界線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や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スライド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の中央部・</a:t>
            </a:r>
            <a:r>
              <a:rPr lang="en-US" altLang="ja-JP" sz="2400" b="1" dirty="0" smtClean="0">
                <a:latin typeface="BIZ UDPゴシック R"/>
                <a:ea typeface="BIZ UDPゴシック R"/>
                <a:cs typeface="BIZ UDPゴシック R"/>
              </a:rPr>
              <a:t>3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分割の目安の位置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わかる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よう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にする。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65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76478"/>
              </p:ext>
            </p:extLst>
          </p:nvPr>
        </p:nvGraphicFramePr>
        <p:xfrm>
          <a:off x="5237895" y="5489808"/>
          <a:ext cx="3855565" cy="765792"/>
        </p:xfrm>
        <a:graphic>
          <a:graphicData uri="http://schemas.openxmlformats.org/drawingml/2006/table">
            <a:tbl>
              <a:tblPr/>
              <a:tblGrid>
                <a:gridCol w="255165"/>
                <a:gridCol w="3600400"/>
              </a:tblGrid>
              <a:tr h="330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14400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フラミンゴ</a:t>
                      </a:r>
                    </a:p>
                  </a:txBody>
                  <a:tcPr marL="108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0" marT="14400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08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22595"/>
              </p:ext>
            </p:extLst>
          </p:nvPr>
        </p:nvGraphicFramePr>
        <p:xfrm>
          <a:off x="812800" y="5481228"/>
          <a:ext cx="3855565" cy="765792"/>
        </p:xfrm>
        <a:graphic>
          <a:graphicData uri="http://schemas.openxmlformats.org/drawingml/2006/table">
            <a:tbl>
              <a:tblPr/>
              <a:tblGrid>
                <a:gridCol w="255165"/>
                <a:gridCol w="3600400"/>
              </a:tblGrid>
              <a:tr h="330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14400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ワオキツネザル</a:t>
                      </a:r>
                    </a:p>
                  </a:txBody>
                  <a:tcPr marL="108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0" marT="14400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08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補足｜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分割用ガイド</a:t>
            </a:r>
            <a:endParaRPr kumimoji="1" lang="ja-JP" altLang="en-US" dirty="0"/>
          </a:p>
        </p:txBody>
      </p:sp>
      <p:pic>
        <p:nvPicPr>
          <p:cNvPr id="13" name="Picture 4" descr="C:\Users\haruto\Desktop\DSC_17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04725"/>
            <a:ext cx="3862388" cy="26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haruto\Desktop\DSC_15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604724"/>
            <a:ext cx="3852428" cy="26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 bwMode="white">
          <a:xfrm>
            <a:off x="803276" y="1868481"/>
            <a:ext cx="8298432" cy="4989519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 w="6350"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 bwMode="white">
          <a:xfrm flipV="1">
            <a:off x="4664968" y="-1"/>
            <a:ext cx="0" cy="656694"/>
          </a:xfrm>
          <a:prstGeom prst="line">
            <a:avLst/>
          </a:prstGeom>
          <a:ln w="63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 bwMode="white">
          <a:xfrm flipV="1">
            <a:off x="5240338" y="0"/>
            <a:ext cx="0" cy="656693"/>
          </a:xfrm>
          <a:prstGeom prst="line">
            <a:avLst/>
          </a:prstGeom>
          <a:ln w="63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4664968" y="656693"/>
            <a:ext cx="0" cy="6201306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5241032" y="656693"/>
            <a:ext cx="0" cy="6201306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2540" y="1035790"/>
            <a:ext cx="8280399" cy="1205078"/>
          </a:xfrm>
          <a:prstGeom prst="roundRect">
            <a:avLst>
              <a:gd name="adj" fmla="val 7497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wrap="square" lIns="180000" tIns="108000" rIns="180000" bIns="9000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  <a:cs typeface="メイリオ" pitchFamily="50" charset="-128"/>
              </a:rPr>
              <a:t>ときにはスライドを左右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  <a:cs typeface="メイリオ" pitchFamily="50" charset="-128"/>
              </a:rPr>
              <a:t>2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  <a:cs typeface="メイリオ" pitchFamily="50" charset="-128"/>
              </a:rPr>
              <a:t>分割するガイドが便利なことも。前述のガイド位置と組み合わせて適宜利用する。</a:t>
            </a:r>
            <a:endParaRPr lang="ja-JP" altLang="en-US" sz="2400" b="1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gray">
          <a:xfrm>
            <a:off x="5061012" y="3248980"/>
            <a:ext cx="756084" cy="331817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bg1"/>
                </a:solidFill>
                <a:latin typeface="+mn-ea"/>
              </a:rPr>
              <a:t>0.8cm</a:t>
            </a:r>
            <a:endParaRPr lang="en-US" altLang="ja-JP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gray">
          <a:xfrm>
            <a:off x="4124908" y="3248980"/>
            <a:ext cx="756084" cy="331817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bg1"/>
                </a:solidFill>
                <a:latin typeface="+mn-ea"/>
              </a:rPr>
              <a:t>0.8cm</a:t>
            </a:r>
            <a:endParaRPr lang="en-US" altLang="ja-JP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cxnSp>
        <p:nvCxnSpPr>
          <p:cNvPr id="20" name="直線コネクタ 19"/>
          <p:cNvCxnSpPr/>
          <p:nvPr/>
        </p:nvCxnSpPr>
        <p:spPr bwMode="white">
          <a:xfrm flipV="1">
            <a:off x="9092766" y="8620"/>
            <a:ext cx="0" cy="656693"/>
          </a:xfrm>
          <a:prstGeom prst="line">
            <a:avLst/>
          </a:prstGeom>
          <a:ln w="63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9093460" y="665313"/>
            <a:ext cx="0" cy="6201306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12800" y="656693"/>
            <a:ext cx="0" cy="6201306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4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7. </a:t>
            </a:r>
            <a:r>
              <a:rPr lang="ja-JP" altLang="en-US" dirty="0" smtClean="0"/>
              <a:t>フォント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00" y="1232639"/>
            <a:ext cx="8280399" cy="7201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ja-JP" altLang="en-US" sz="3600" b="1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フォントは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「</a:t>
            </a:r>
            <a:r>
              <a:rPr lang="ja-JP" altLang="en-US" sz="3600" b="1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メイリオ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」</a:t>
            </a:r>
            <a:r>
              <a:rPr lang="ja-JP" altLang="en-US" sz="3600" b="1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を標準とする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。</a:t>
            </a:r>
            <a:endParaRPr lang="ja-JP" altLang="en-US" sz="3600" dirty="0">
              <a:solidFill>
                <a:schemeClr val="tx2"/>
              </a:solidFill>
              <a:latin typeface="+mn-ea"/>
              <a:cs typeface="メイリオ" pitchFamily="50" charset="-128"/>
            </a:endParaRPr>
          </a:p>
        </p:txBody>
      </p:sp>
      <p:graphicFrame>
        <p:nvGraphicFramePr>
          <p:cNvPr id="10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25096"/>
              </p:ext>
            </p:extLst>
          </p:nvPr>
        </p:nvGraphicFramePr>
        <p:xfrm>
          <a:off x="1170463" y="2312876"/>
          <a:ext cx="7562957" cy="3890663"/>
        </p:xfrm>
        <a:graphic>
          <a:graphicData uri="http://schemas.openxmlformats.org/drawingml/2006/table">
            <a:tbl>
              <a:tblPr/>
              <a:tblGrid>
                <a:gridCol w="2234365"/>
                <a:gridCol w="5328592"/>
              </a:tblGrid>
              <a:tr h="2453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メイリオ" panose="020B0604030504040204" pitchFamily="50" charset="-128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メイリオ" pitchFamily="50" charset="-128"/>
                        </a:rPr>
                        <a:t>そのほかのお勧めフォント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44000" marR="144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MeiryoUI</a:t>
                      </a: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44000" marR="144000" marT="108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「メイリオ」の派生フォントです（メイリオとは別フォント）。メイリオと比較して、フォントの横幅が狭いのが特徴。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スライド内に多くの文字を収める必要がある際、便利なフォントです。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44000" marR="144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メイリオ" pitchFamily="50" charset="-128"/>
                        </a:rPr>
                        <a:t>MS P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メイリオ" pitchFamily="50" charset="-128"/>
                        </a:rPr>
                        <a:t>ゴシック</a:t>
                      </a:r>
                    </a:p>
                  </a:txBody>
                  <a:tcPr marL="144000" marR="144000" marT="108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ＭＳ ゴシック（後述）の文字幅を文字毎に調整したフォント（プロポーショナルフォント）です。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従来から実績のあるオーソドックスなフォント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を利用したいときに。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44000" marR="144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メイリオ" pitchFamily="50" charset="-128"/>
                        </a:rPr>
                        <a:t>MS</a:t>
                      </a: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メイリオ" pitchFamily="50" charset="-128"/>
                        </a:rPr>
                        <a:t> ゴシック</a:t>
                      </a:r>
                    </a:p>
                  </a:txBody>
                  <a:tcPr marL="144000" marR="144000" marT="108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Windows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日本語版に標準で搭載されているゴシック体の和文フォントです。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欧文や「半角空白」を含めて、すべての文字幅を均等に揃えたいときに使用します。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44000" marR="144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836"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メイリオ" panose="020B0604030504040204" pitchFamily="50" charset="-128"/>
                        <a:buChar char="※"/>
                        <a:tabLst/>
                        <a:defRPr/>
                      </a:pP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72000" marB="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6700" marR="0" lvl="0" indent="-2667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メイリオ" panose="020B0604030504040204" pitchFamily="50" charset="-128"/>
                        <a:buChar char="※"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44000" marR="144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3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799" y="3429000"/>
            <a:ext cx="8280400" cy="3429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メッセージライン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12800" y="908720"/>
            <a:ext cx="8280399" cy="144039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+mn-ea"/>
                <a:cs typeface="メイリオ" pitchFamily="50" charset="-128"/>
              </a:rPr>
              <a:t>スライド上部には、そのスライドの概要や主張を補足する短文</a:t>
            </a:r>
            <a:r>
              <a:rPr lang="ja-JP" altLang="en-US" sz="2400" dirty="0">
                <a:latin typeface="+mn-ea"/>
                <a:cs typeface="メイリオ" pitchFamily="50" charset="-128"/>
              </a:rPr>
              <a:t>（</a:t>
            </a:r>
            <a:r>
              <a:rPr lang="ja-JP" altLang="en-US" sz="2400" b="1" dirty="0">
                <a:latin typeface="+mn-ea"/>
                <a:cs typeface="メイリオ" pitchFamily="50" charset="-128"/>
              </a:rPr>
              <a:t>メッセージライン</a:t>
            </a:r>
            <a:r>
              <a:rPr lang="ja-JP" altLang="en-US" sz="2400" dirty="0">
                <a:latin typeface="+mn-ea"/>
                <a:cs typeface="メイリオ" pitchFamily="50" charset="-128"/>
              </a:rPr>
              <a:t>）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を記載する</a:t>
            </a:r>
            <a:r>
              <a:rPr lang="ja-JP" altLang="en-US" sz="2400" b="1" dirty="0">
                <a:latin typeface="+mn-ea"/>
                <a:cs typeface="メイリオ" pitchFamily="50" charset="-128"/>
              </a:rPr>
              <a:t>。フォントサイズは</a:t>
            </a:r>
            <a:r>
              <a:rPr lang="en-US" altLang="ja-JP" sz="2400" dirty="0" smtClean="0">
                <a:latin typeface="+mn-ea"/>
                <a:cs typeface="メイリオ" pitchFamily="50" charset="-128"/>
              </a:rPr>
              <a:t>『</a:t>
            </a:r>
            <a:r>
              <a:rPr lang="en-US" altLang="ja-JP" sz="2400" b="1" dirty="0" smtClean="0">
                <a:latin typeface="+mn-ea"/>
                <a:cs typeface="メイリオ" pitchFamily="50" charset="-128"/>
              </a:rPr>
              <a:t>24pt</a:t>
            </a:r>
            <a:r>
              <a:rPr lang="en-US" altLang="ja-JP" sz="2400" dirty="0">
                <a:latin typeface="+mn-ea"/>
                <a:cs typeface="メイリオ" pitchFamily="50" charset="-128"/>
              </a:rPr>
              <a:t>』</a:t>
            </a:r>
            <a:r>
              <a:rPr lang="ja-JP" altLang="en-US" sz="2400" b="1" dirty="0">
                <a:latin typeface="+mn-ea"/>
                <a:cs typeface="メイリオ" pitchFamily="50" charset="-128"/>
              </a:rPr>
              <a:t>以上とし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、プレゼン相手への見やすさに配慮</a:t>
            </a:r>
            <a:r>
              <a:rPr lang="ja-JP" altLang="en-US" sz="2400" b="1" dirty="0">
                <a:latin typeface="+mn-ea"/>
                <a:cs typeface="メイリオ" pitchFamily="50" charset="-128"/>
              </a:rPr>
              <a:t>する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。</a:t>
            </a:r>
            <a:endParaRPr lang="ja-JP" altLang="en-US" sz="2400" b="1" dirty="0">
              <a:latin typeface="+mn-ea"/>
              <a:cs typeface="メイリオ" pitchFamily="50" charset="-128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225166" y="2564904"/>
            <a:ext cx="3456026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08000" tIns="72000" rIns="108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  <a:cs typeface="メイリオ" pitchFamily="50" charset="-128"/>
              </a:rPr>
              <a:t>メッセージラインのサンプル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12801" y="3429001"/>
            <a:ext cx="8280399" cy="756083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>
            <a:noFill/>
          </a:ln>
          <a:effectLst/>
          <a:extLst/>
        </p:spPr>
        <p:txBody>
          <a:bodyPr wrap="square" lIns="180000" tIns="144000" rIns="180000" bIns="10800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altLang="ja-JP" sz="1600" b="1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12799" y="5157192"/>
            <a:ext cx="8280400" cy="1700808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>
            <a:noFill/>
          </a:ln>
          <a:effectLst/>
          <a:extLst/>
        </p:spPr>
        <p:txBody>
          <a:bodyPr wrap="square" lIns="180000" tIns="144000" rIns="180000" bIns="10800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altLang="ja-JP" sz="1600" b="1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241032" y="3208787"/>
            <a:ext cx="2088591" cy="1265219"/>
            <a:chOff x="6789204" y="2993771"/>
            <a:chExt cx="2088591" cy="1265219"/>
          </a:xfrm>
        </p:grpSpPr>
        <p:sp>
          <p:nvSpPr>
            <p:cNvPr id="12" name="二等辺三角形 11"/>
            <p:cNvSpPr/>
            <p:nvPr/>
          </p:nvSpPr>
          <p:spPr bwMode="auto">
            <a:xfrm rot="10800000" flipH="1">
              <a:off x="7349346" y="4073638"/>
              <a:ext cx="362374" cy="185352"/>
            </a:xfrm>
            <a:prstGeom prst="triangl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chemeClr val="bg1"/>
                </a:solidFill>
                <a:latin typeface="+mn-ea"/>
                <a:cs typeface="メイリオ" pitchFamily="50" charset="-128"/>
              </a:endParaRPr>
            </a:p>
          </p:txBody>
        </p:sp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6789204" y="2993771"/>
              <a:ext cx="2088591" cy="1079867"/>
            </a:xfrm>
            <a:prstGeom prst="roundRect">
              <a:avLst>
                <a:gd name="adj" fmla="val 8397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+mn-ea"/>
                  <a:cs typeface="メイリオ" pitchFamily="50" charset="-128"/>
                </a:rPr>
                <a:t>フォントサイズ</a:t>
              </a:r>
              <a:endParaRPr lang="en-US" altLang="ja-JP" dirty="0" smtClean="0">
                <a:solidFill>
                  <a:srgbClr val="FFFFFF"/>
                </a:solidFill>
                <a:latin typeface="+mn-ea"/>
                <a:cs typeface="メイリオ" pitchFamily="50" charset="-128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2400" b="1" dirty="0" smtClean="0">
                  <a:solidFill>
                    <a:srgbClr val="FFFFFF"/>
                  </a:solidFill>
                  <a:latin typeface="+mn-ea"/>
                  <a:cs typeface="メイリオ" pitchFamily="50" charset="-128"/>
                </a:rPr>
                <a:t>24</a:t>
              </a:r>
              <a:r>
                <a:rPr lang="en-US" altLang="ja-JP" b="1" dirty="0" smtClean="0">
                  <a:solidFill>
                    <a:srgbClr val="FFFFFF"/>
                  </a:solidFill>
                  <a:latin typeface="+mn-ea"/>
                  <a:cs typeface="メイリオ" pitchFamily="50" charset="-128"/>
                </a:rPr>
                <a:t>pt</a:t>
              </a:r>
              <a:r>
                <a:rPr lang="ja-JP" altLang="en-US" b="1" dirty="0" smtClean="0">
                  <a:solidFill>
                    <a:srgbClr val="FFFFFF"/>
                  </a:solidFill>
                  <a:latin typeface="+mn-ea"/>
                  <a:cs typeface="メイリオ" pitchFamily="50" charset="-128"/>
                </a:rPr>
                <a:t>以上</a:t>
              </a:r>
              <a:endParaRPr lang="ja-JP" altLang="en-US" b="1" dirty="0">
                <a:solidFill>
                  <a:srgbClr val="FFFFFF"/>
                </a:solidFill>
                <a:latin typeface="+mn-ea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08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9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見出し・キーメッセージ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437276" y="6613603"/>
            <a:ext cx="2311400" cy="257113"/>
          </a:xfrm>
        </p:spPr>
        <p:txBody>
          <a:bodyPr/>
          <a:lstStyle/>
          <a:p>
            <a:fld id="{FB3508C7-2FE0-4945-9CBD-863E05F850D2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12800" y="908720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dirty="0" smtClean="0">
                <a:latin typeface="+mn-ea"/>
                <a:cs typeface="メイリオ" pitchFamily="50" charset="-128"/>
              </a:rPr>
              <a:t>「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見出し</a:t>
            </a:r>
            <a:r>
              <a:rPr lang="ja-JP" altLang="en-US" sz="2400" dirty="0" smtClean="0">
                <a:latin typeface="+mn-ea"/>
                <a:cs typeface="メイリオ" pitchFamily="50" charset="-128"/>
              </a:rPr>
              <a:t>」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や</a:t>
            </a:r>
            <a:r>
              <a:rPr lang="ja-JP" altLang="en-US" sz="2400" dirty="0" smtClean="0">
                <a:latin typeface="+mn-ea"/>
                <a:cs typeface="メイリオ" pitchFamily="50" charset="-128"/>
              </a:rPr>
              <a:t>「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キーメッセージ</a:t>
            </a:r>
            <a:r>
              <a:rPr lang="ja-JP" altLang="en-US" sz="2400" dirty="0" smtClean="0">
                <a:latin typeface="+mn-ea"/>
                <a:cs typeface="メイリオ" pitchFamily="50" charset="-128"/>
              </a:rPr>
              <a:t>」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は、対となるテキストに</a:t>
            </a:r>
            <a:r>
              <a:rPr lang="en-US" altLang="ja-JP" sz="2400" b="1" dirty="0" smtClean="0">
                <a:latin typeface="+mn-ea"/>
                <a:cs typeface="メイリオ" pitchFamily="50" charset="-128"/>
              </a:rPr>
              <a:t>1.5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～</a:t>
            </a:r>
            <a:r>
              <a:rPr lang="en-US" altLang="ja-JP" sz="2400" b="1" dirty="0" smtClean="0">
                <a:latin typeface="+mn-ea"/>
                <a:cs typeface="メイリオ" pitchFamily="50" charset="-128"/>
              </a:rPr>
              <a:t>2.5</a:t>
            </a:r>
            <a:r>
              <a:rPr lang="ja-JP" altLang="en-US" sz="2400" b="1" dirty="0" smtClean="0">
                <a:latin typeface="+mn-ea"/>
                <a:cs typeface="メイリオ" pitchFamily="50" charset="-128"/>
              </a:rPr>
              <a:t>倍のサイズを設定し、それぞれの違いを明示する。</a:t>
            </a:r>
            <a:endParaRPr lang="en-US" altLang="ja-JP" sz="2400" b="1" dirty="0" smtClean="0">
              <a:latin typeface="+mn-ea"/>
              <a:cs typeface="メイリオ" pitchFamily="50" charset="-128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088904" y="2132856"/>
            <a:ext cx="1742825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08000" tIns="72000" rIns="108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  <a:cs typeface="メイリオ" pitchFamily="50" charset="-128"/>
              </a:rPr>
              <a:t>見出しの例</a:t>
            </a:r>
            <a:endParaRPr lang="ja-JP" altLang="en-US" dirty="0">
              <a:solidFill>
                <a:schemeClr val="tx2"/>
              </a:solidFill>
              <a:latin typeface="+mj-ea"/>
              <a:ea typeface="+mj-ea"/>
              <a:cs typeface="メイリオ" pitchFamily="50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818369" y="3007677"/>
            <a:ext cx="9087631" cy="38503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1603932" y="4109400"/>
            <a:ext cx="5725331" cy="0"/>
          </a:xfrm>
          <a:prstGeom prst="line">
            <a:avLst/>
          </a:prstGeom>
          <a:noFill/>
          <a:ln w="635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1603934" y="4433436"/>
            <a:ext cx="5725329" cy="0"/>
          </a:xfrm>
          <a:prstGeom prst="line">
            <a:avLst/>
          </a:prstGeom>
          <a:noFill/>
          <a:ln w="635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>
            <a:off x="1579802" y="4829480"/>
            <a:ext cx="832619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>
            <a:off x="1579803" y="5045504"/>
            <a:ext cx="8326196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gray">
          <a:xfrm>
            <a:off x="7113240" y="3600539"/>
            <a:ext cx="657682" cy="657682"/>
          </a:xfrm>
          <a:prstGeom prst="line">
            <a:avLst/>
          </a:prstGeom>
          <a:noFill/>
          <a:ln w="6350">
            <a:solidFill>
              <a:schemeClr val="accent3"/>
            </a:solidFill>
            <a:prstDash val="solid"/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E4007F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gray">
          <a:xfrm flipV="1">
            <a:off x="7113240" y="5009500"/>
            <a:ext cx="667289" cy="667289"/>
          </a:xfrm>
          <a:prstGeom prst="line">
            <a:avLst/>
          </a:prstGeom>
          <a:noFill/>
          <a:ln w="6350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E4007F"/>
              </a:solidFill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gray">
          <a:xfrm>
            <a:off x="7665175" y="4253416"/>
            <a:ext cx="1428024" cy="68942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sz="2400" b="1" dirty="0" smtClean="0">
                <a:solidFill>
                  <a:schemeClr val="accent3"/>
                </a:solidFill>
                <a:latin typeface="+mn-ea"/>
                <a:cs typeface="メイリオ" pitchFamily="50" charset="-128"/>
              </a:rPr>
              <a:t>約</a:t>
            </a:r>
            <a:r>
              <a:rPr lang="en-US" altLang="ja-JP" sz="3200" b="1" dirty="0" smtClean="0">
                <a:solidFill>
                  <a:schemeClr val="accent3"/>
                </a:solidFill>
                <a:latin typeface="+mn-ea"/>
                <a:cs typeface="メイリオ" pitchFamily="50" charset="-128"/>
              </a:rPr>
              <a:t>1.6</a:t>
            </a:r>
            <a:r>
              <a:rPr lang="ja-JP" altLang="en-US" sz="2400" b="1" dirty="0" smtClean="0">
                <a:solidFill>
                  <a:schemeClr val="accent3"/>
                </a:solidFill>
                <a:latin typeface="+mn-ea"/>
                <a:cs typeface="メイリオ" pitchFamily="50" charset="-128"/>
              </a:rPr>
              <a:t>倍</a:t>
            </a:r>
            <a:endParaRPr lang="en-US" altLang="ja-JP" sz="2400" b="1" dirty="0" smtClean="0">
              <a:solidFill>
                <a:schemeClr val="accent3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2" name="二等辺三角形 41"/>
          <p:cNvSpPr/>
          <p:nvPr/>
        </p:nvSpPr>
        <p:spPr bwMode="auto">
          <a:xfrm rot="10800000" flipH="1" flipV="1">
            <a:off x="6069125" y="5098180"/>
            <a:ext cx="362374" cy="185352"/>
          </a:xfrm>
          <a:prstGeom prst="triangle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3" name="二等辺三角形 42"/>
          <p:cNvSpPr/>
          <p:nvPr/>
        </p:nvSpPr>
        <p:spPr bwMode="auto">
          <a:xfrm rot="10800000" flipH="1">
            <a:off x="6102794" y="3913825"/>
            <a:ext cx="362374" cy="185352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150842" y="5283533"/>
            <a:ext cx="1836563" cy="1002429"/>
          </a:xfrm>
          <a:prstGeom prst="roundRect">
            <a:avLst>
              <a:gd name="adj" fmla="val 8397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400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フォントサイズ</a:t>
            </a:r>
            <a:endParaRPr lang="en-US" altLang="ja-JP" sz="1400" dirty="0" smtClean="0">
              <a:solidFill>
                <a:srgbClr val="FFFFFF"/>
              </a:solidFill>
              <a:latin typeface="+mn-ea"/>
              <a:cs typeface="メイリオ" pitchFamily="50" charset="-128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18</a:t>
            </a:r>
            <a:r>
              <a:rPr lang="en-US" altLang="ja-JP" sz="1600" b="1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pt</a:t>
            </a:r>
            <a:endParaRPr lang="ja-JP" altLang="en-US" sz="1600" b="1" dirty="0">
              <a:solidFill>
                <a:srgbClr val="FFFFFF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5150841" y="2921268"/>
            <a:ext cx="1836563" cy="1002429"/>
          </a:xfrm>
          <a:prstGeom prst="roundRect">
            <a:avLst>
              <a:gd name="adj" fmla="val 8397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400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フォントサイズ</a:t>
            </a:r>
            <a:endParaRPr lang="en-US" altLang="ja-JP" sz="1400" dirty="0" smtClean="0">
              <a:solidFill>
                <a:srgbClr val="FFFFFF"/>
              </a:solidFill>
              <a:latin typeface="+mn-ea"/>
              <a:cs typeface="メイリオ" pitchFamily="50" charset="-128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2400" b="1" dirty="0">
                <a:solidFill>
                  <a:srgbClr val="FFFFFF"/>
                </a:solidFill>
                <a:latin typeface="+mn-ea"/>
                <a:cs typeface="メイリオ" pitchFamily="50" charset="-128"/>
              </a:rPr>
              <a:t>2</a:t>
            </a:r>
            <a:r>
              <a:rPr lang="en-US" altLang="ja-JP" sz="2400" b="1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8</a:t>
            </a:r>
            <a:r>
              <a:rPr lang="en-US" altLang="ja-JP" sz="1600" b="1" dirty="0" smtClean="0">
                <a:solidFill>
                  <a:srgbClr val="FFFFFF"/>
                </a:solidFill>
                <a:latin typeface="+mn-ea"/>
                <a:cs typeface="メイリオ" pitchFamily="50" charset="-128"/>
              </a:rPr>
              <a:t>pt</a:t>
            </a:r>
            <a:endParaRPr lang="ja-JP" altLang="en-US" sz="1600" b="1" dirty="0">
              <a:solidFill>
                <a:srgbClr val="FFFFFF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05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10. </a:t>
            </a:r>
            <a:r>
              <a:rPr lang="ja-JP" altLang="en-US" dirty="0"/>
              <a:t>箇条書き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144039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箇条書きは、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プレゼンツール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パワーポイント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あらかじ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用意している機能を利用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する。</a:t>
            </a:r>
            <a:r>
              <a:rPr lang="ja-JP" altLang="en-US" sz="2400" b="1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テキストの</a:t>
            </a:r>
            <a:r>
              <a:rPr lang="ja-JP" altLang="en-US" sz="2400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400" b="1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・（中黒）</a:t>
            </a:r>
            <a:r>
              <a:rPr lang="ja-JP" altLang="en-US" sz="2400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ja-JP" altLang="en-US" sz="2400" b="1" dirty="0" smtClean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</a:t>
            </a:r>
            <a:r>
              <a:rPr lang="ja-JP" altLang="en-US" sz="2400" dirty="0" smtClean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400" b="1" dirty="0" smtClean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全角スペース</a:t>
            </a:r>
            <a:r>
              <a:rPr lang="ja-JP" altLang="en-US" sz="2400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ja-JP" altLang="en-US" sz="2400" b="1" dirty="0" smtClean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による代用</a:t>
            </a:r>
            <a:r>
              <a:rPr lang="ja-JP" altLang="en-US" sz="2400" b="1" dirty="0">
                <a:solidFill>
                  <a:schemeClr val="accent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は避ける。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704556" y="2708920"/>
            <a:ext cx="2472580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  <a:cs typeface="メイリオ" pitchFamily="50" charset="-128"/>
              </a:rPr>
              <a:t>箇条書き</a:t>
            </a:r>
            <a:endParaRPr lang="ja-JP" altLang="en-US" dirty="0">
              <a:solidFill>
                <a:schemeClr val="tx2"/>
              </a:solidFill>
              <a:latin typeface="+mj-ea"/>
              <a:ea typeface="+mj-ea"/>
              <a:cs typeface="メイリオ" pitchFamily="50" charset="-128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8" y="3525546"/>
            <a:ext cx="3336676" cy="28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4232920" y="3497520"/>
            <a:ext cx="4860540" cy="25237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sz="2000" dirty="0" smtClean="0">
                <a:latin typeface="+mn-ea"/>
                <a:cs typeface="メイリオ" pitchFamily="50" charset="-128"/>
              </a:rPr>
              <a:t>箇条書きの親要素</a:t>
            </a:r>
            <a:endParaRPr lang="en-US" altLang="ja-JP" sz="2000" dirty="0" smtClean="0">
              <a:latin typeface="+mn-ea"/>
              <a:cs typeface="メイリオ" pitchFamily="50" charset="-128"/>
            </a:endParaRPr>
          </a:p>
          <a:p>
            <a:pPr marL="576000" lvl="1" indent="-285750">
              <a:lnSpc>
                <a:spcPct val="120000"/>
              </a:lnSpc>
              <a:spcAft>
                <a:spcPts val="600"/>
              </a:spcAft>
              <a:buFont typeface="メイリオ" pitchFamily="50" charset="-128"/>
              <a:buChar char="–"/>
            </a:pPr>
            <a:r>
              <a:rPr lang="ja-JP" altLang="en-US" sz="2000" dirty="0" smtClean="0">
                <a:latin typeface="+mn-ea"/>
                <a:cs typeface="メイリオ" pitchFamily="50" charset="-128"/>
              </a:rPr>
              <a:t>箇条書きの小要素。行間「</a:t>
            </a:r>
            <a:r>
              <a:rPr lang="en-US" altLang="ja-JP" sz="2000" dirty="0" smtClean="0">
                <a:latin typeface="+mn-ea"/>
                <a:cs typeface="メイリオ" pitchFamily="50" charset="-128"/>
              </a:rPr>
              <a:t>1.2</a:t>
            </a:r>
            <a:r>
              <a:rPr lang="ja-JP" altLang="en-US" sz="2000" dirty="0" smtClean="0">
                <a:latin typeface="+mn-ea"/>
                <a:cs typeface="メイリオ" pitchFamily="50" charset="-128"/>
              </a:rPr>
              <a:t>倍」、段落後は「</a:t>
            </a:r>
            <a:r>
              <a:rPr lang="en-US" altLang="ja-JP" sz="2000" dirty="0" smtClean="0">
                <a:latin typeface="+mn-ea"/>
                <a:cs typeface="メイリオ" pitchFamily="50" charset="-128"/>
              </a:rPr>
              <a:t>6pt</a:t>
            </a:r>
            <a:r>
              <a:rPr lang="ja-JP" altLang="en-US" sz="2000" dirty="0" smtClean="0">
                <a:latin typeface="+mn-ea"/>
                <a:cs typeface="メイリオ" pitchFamily="50" charset="-128"/>
              </a:rPr>
              <a:t>」を設定しています。</a:t>
            </a:r>
            <a:endParaRPr lang="en-US" altLang="ja-JP" sz="2000" dirty="0" smtClean="0">
              <a:latin typeface="+mn-ea"/>
              <a:cs typeface="メイリオ" pitchFamily="50" charset="-128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sz="2000" dirty="0" smtClean="0">
                <a:latin typeface="+mn-ea"/>
                <a:cs typeface="メイリオ" pitchFamily="50" charset="-128"/>
              </a:rPr>
              <a:t>箇条書きの親要素。段落前は「</a:t>
            </a:r>
            <a:r>
              <a:rPr lang="en-US" altLang="ja-JP" sz="2000" dirty="0" smtClean="0">
                <a:latin typeface="+mn-ea"/>
                <a:cs typeface="メイリオ" pitchFamily="50" charset="-128"/>
              </a:rPr>
              <a:t>12pt</a:t>
            </a:r>
            <a:r>
              <a:rPr lang="ja-JP" altLang="en-US" sz="2000" dirty="0" smtClean="0">
                <a:latin typeface="+mn-ea"/>
                <a:cs typeface="メイリオ" pitchFamily="50" charset="-128"/>
              </a:rPr>
              <a:t>」。直前の箇条書きに対して広くスペースをとっています。</a:t>
            </a:r>
            <a:endParaRPr lang="en-US" altLang="ja-JP" sz="2000" dirty="0">
              <a:latin typeface="+mn-ea"/>
              <a:cs typeface="メイリオ" pitchFamily="50" charset="-128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1496616" y="4078308"/>
            <a:ext cx="897167" cy="897167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5" name="直線コネクタ 34"/>
          <p:cNvCxnSpPr>
            <a:stCxn id="34" idx="6"/>
          </p:cNvCxnSpPr>
          <p:nvPr/>
        </p:nvCxnSpPr>
        <p:spPr>
          <a:xfrm flipV="1">
            <a:off x="2393783" y="3645024"/>
            <a:ext cx="1839137" cy="881868"/>
          </a:xfrm>
          <a:prstGeom prst="line">
            <a:avLst/>
          </a:prstGeom>
          <a:ln w="63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40532" y="3422496"/>
            <a:ext cx="2905171" cy="2585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Aft>
                <a:spcPts val="1200"/>
              </a:spcAft>
            </a:pPr>
            <a:r>
              <a:rPr lang="ja-JP" altLang="en-US" sz="1400" b="1" dirty="0" smtClean="0">
                <a:solidFill>
                  <a:schemeClr val="tx2"/>
                </a:solidFill>
                <a:latin typeface="+mn-ea"/>
                <a:cs typeface="メイリオ" pitchFamily="50" charset="-128"/>
              </a:rPr>
              <a:t>「箇条書きと段落番号」設定画面</a:t>
            </a:r>
            <a:endParaRPr lang="ja-JP" altLang="en-US" sz="1400" b="1" dirty="0">
              <a:solidFill>
                <a:schemeClr val="tx2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94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97" y="3369184"/>
            <a:ext cx="3708412" cy="32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109961"/>
            <a:ext cx="9906000" cy="12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補足｜「箇条書きと段落番号」ダイアログボックス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125531" y="1880828"/>
            <a:ext cx="795021" cy="795021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12800" y="1140364"/>
            <a:ext cx="8280399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ホーム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タブの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箇条書きと段番号落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を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選択する。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92" y="2765648"/>
            <a:ext cx="2714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円/楕円 17"/>
          <p:cNvSpPr/>
          <p:nvPr/>
        </p:nvSpPr>
        <p:spPr bwMode="auto">
          <a:xfrm>
            <a:off x="5709084" y="2384884"/>
            <a:ext cx="549535" cy="549535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612768" y="5202717"/>
            <a:ext cx="3048644" cy="458531"/>
          </a:xfrm>
          <a:prstGeom prst="roundRect">
            <a:avLst>
              <a:gd name="adj" fmla="val 7132"/>
            </a:avLst>
          </a:prstGeom>
          <a:noFill/>
          <a:ln w="76200">
            <a:solidFill>
              <a:schemeClr val="tx2">
                <a:alpha val="80000"/>
              </a:schemeClr>
            </a:solidFill>
          </a:ln>
          <a:effectLst/>
          <a:extLst/>
        </p:spPr>
        <p:txBody>
          <a:bodyPr wrap="square" lIns="180000" tIns="72000" rIns="180000" bIns="36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ja-JP" altLang="en-US" dirty="0">
              <a:solidFill>
                <a:schemeClr val="tx2"/>
              </a:solidFill>
              <a:latin typeface="+mn-ea"/>
              <a:cs typeface="メイリオ" pitchFamily="50" charset="-128"/>
            </a:endParaRPr>
          </a:p>
        </p:txBody>
      </p:sp>
      <p:pic>
        <p:nvPicPr>
          <p:cNvPr id="14" name="Picture 2" descr="C:\Users\haruto\Desktop\curso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6" y="5366189"/>
            <a:ext cx="586165" cy="5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/>
          <p:cNvCxnSpPr>
            <a:stCxn id="17" idx="1"/>
          </p:cNvCxnSpPr>
          <p:nvPr/>
        </p:nvCxnSpPr>
        <p:spPr>
          <a:xfrm flipH="1" flipV="1">
            <a:off x="4808984" y="4976162"/>
            <a:ext cx="803784" cy="455821"/>
          </a:xfrm>
          <a:prstGeom prst="line">
            <a:avLst/>
          </a:prstGeom>
          <a:ln w="63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80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BIZ UDPゴシック B"/>
                <a:ea typeface="BIZ UDPゴシック B"/>
                <a:cs typeface="BIZ UDPゴシック B"/>
              </a:rPr>
              <a:t>はじめ</a:t>
            </a:r>
            <a:r>
              <a:rPr kumimoji="1" lang="ja-JP" altLang="en-US" b="1" dirty="0" smtClean="0">
                <a:latin typeface="BIZ UDゴシック B"/>
                <a:ea typeface="BIZ UDゴシック B"/>
                <a:cs typeface="BIZ UDゴシック B"/>
              </a:rPr>
              <a:t>に</a:t>
            </a:r>
            <a:endParaRPr kumimoji="1" lang="ja-JP" altLang="en-US" b="1" dirty="0">
              <a:latin typeface="BIZ UDゴシック B"/>
              <a:ea typeface="BIZ UDゴシック B"/>
              <a:cs typeface="BIZ UDゴシック B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12800" y="944724"/>
            <a:ext cx="8280399" cy="367946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40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本書はプレゼン資料の品質と生産性の向上を目的としたデザイン・テンプレートです。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342900" indent="-342900" algn="just">
              <a:lnSpc>
                <a:spcPct val="140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本書は</a:t>
            </a:r>
            <a:r>
              <a:rPr lang="ja-JP" altLang="en-US" b="1" dirty="0" smtClean="0">
                <a:latin typeface="BIZ UDPゴシック B"/>
                <a:ea typeface="BIZ UDPゴシック B"/>
                <a:cs typeface="BIZ UDPゴシック B"/>
              </a:rPr>
              <a:t>プレゼン</a:t>
            </a:r>
            <a:r>
              <a:rPr lang="ja-JP" altLang="en-US" b="1" dirty="0" smtClean="0">
                <a:latin typeface="BIZ UDPゴシック B"/>
                <a:ea typeface="BIZ UDPゴシック B"/>
                <a:cs typeface="BIZ UDPゴシック B"/>
              </a:rPr>
              <a:t>資料</a:t>
            </a:r>
            <a:r>
              <a:rPr lang="ja-JP" altLang="en-US" b="1" dirty="0">
                <a:latin typeface="BIZ UDPゴシック B"/>
                <a:ea typeface="BIZ UDPゴシック B"/>
                <a:cs typeface="BIZ UDPゴシック B"/>
              </a:rPr>
              <a:t>を</a:t>
            </a:r>
            <a:r>
              <a:rPr lang="ja-JP" altLang="en-US" b="1" dirty="0" smtClean="0">
                <a:latin typeface="BIZ UDPゴシック B"/>
                <a:ea typeface="BIZ UDPゴシック B"/>
                <a:cs typeface="BIZ UDPゴシック B"/>
              </a:rPr>
              <a:t>「大型</a:t>
            </a:r>
            <a:r>
              <a:rPr lang="ja-JP" altLang="en-US" b="1" dirty="0">
                <a:latin typeface="BIZ UDPゴシック B"/>
                <a:ea typeface="BIZ UDPゴシック B"/>
                <a:cs typeface="BIZ UDPゴシック B"/>
              </a:rPr>
              <a:t>のスクリーンに</a:t>
            </a:r>
            <a:r>
              <a:rPr lang="ja-JP" altLang="en-US" b="1" dirty="0" smtClean="0">
                <a:latin typeface="BIZ UDPゴシック B"/>
                <a:ea typeface="BIZ UDPゴシック B"/>
                <a:cs typeface="BIZ UDPゴシック B"/>
              </a:rPr>
              <a:t>投影」して</a:t>
            </a:r>
            <a:r>
              <a:rPr lang="ja-JP" altLang="en-US" b="1" dirty="0">
                <a:latin typeface="BIZ UDPゴシック B"/>
                <a:ea typeface="BIZ UDPゴシック B"/>
                <a:cs typeface="BIZ UDPゴシック B"/>
              </a:rPr>
              <a:t>利用する</a:t>
            </a:r>
            <a:r>
              <a:rPr lang="ja-JP" altLang="en-US" b="1" dirty="0" smtClean="0">
                <a:latin typeface="BIZ UDPゴシック B"/>
                <a:ea typeface="BIZ UDPゴシック B"/>
                <a:cs typeface="BIZ UDPゴシック B"/>
              </a:rPr>
              <a:t>場合（講演・セミナー等）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に</a:t>
            </a: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最適化して作成されています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。なお、プロジェクターによっては薄い・淡い色がうまく再現されないことがある点にご注意ください。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342900" indent="-342900" algn="just">
              <a:lnSpc>
                <a:spcPct val="140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本書は「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PowerPoint 2010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」を使って作成しています。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342900" lvl="0" indent="-342900" algn="just">
              <a:lnSpc>
                <a:spcPct val="140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当テンプレートの入手先や使い方、利用にあたっての注意事項については下記ページを参照ください：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pic>
        <p:nvPicPr>
          <p:cNvPr id="7" name="Picture 2" descr="C:\Users\haruto\Desktop\素材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0709" y="6395658"/>
            <a:ext cx="1782203" cy="1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13629" y="4927984"/>
            <a:ext cx="6678742" cy="861744"/>
          </a:xfrm>
          <a:prstGeom prst="roundRect">
            <a:avLst>
              <a:gd name="adj" fmla="val 4174"/>
            </a:avLst>
          </a:prstGeom>
          <a:solidFill>
            <a:schemeClr val="bg2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パワーポイントの品質と生産性を向上させるデザイン・</a:t>
            </a:r>
            <a:r>
              <a:rPr lang="ja-JP" altLang="en-US" sz="1600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テンプレート</a:t>
            </a:r>
            <a:endParaRPr lang="en-US" altLang="ja-JP" sz="1600" b="1" dirty="0" smtClean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algn="ctr">
              <a:lnSpc>
                <a:spcPct val="120000"/>
              </a:lnSpc>
            </a:pPr>
            <a:r>
              <a:rPr lang="ja-JP" altLang="en-US" sz="1600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≫ </a:t>
            </a:r>
            <a:r>
              <a:rPr lang="en-US" altLang="ja-JP" sz="1600" b="1" u="sng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http</a:t>
            </a:r>
            <a:r>
              <a:rPr lang="en-US" altLang="ja-JP" sz="1600" b="1" u="sng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://ppt.design4u.jp/template</a:t>
            </a:r>
            <a:r>
              <a:rPr lang="en-US" altLang="ja-JP" sz="1600" b="1" u="sng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/</a:t>
            </a:r>
            <a:endParaRPr lang="en-US" altLang="ja-JP" sz="1600" b="1" u="sng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</p:spTree>
    <p:extLst>
      <p:ext uri="{BB962C8B-B14F-4D97-AF65-F5344CB8AC3E}">
        <p14:creationId xmlns:p14="http://schemas.microsoft.com/office/powerpoint/2010/main" val="309936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11. </a:t>
            </a:r>
            <a:r>
              <a:rPr lang="ja-JP" altLang="en-US" dirty="0" smtClean="0"/>
              <a:t>表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表は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、パワーポイントの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表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機能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を使用する。罫線の有無や背景色・文字の配置を工夫して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見やすさ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に配慮する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。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32920" y="2420888"/>
            <a:ext cx="1440160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表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graphicFrame>
        <p:nvGraphicFramePr>
          <p:cNvPr id="26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26730"/>
              </p:ext>
            </p:extLst>
          </p:nvPr>
        </p:nvGraphicFramePr>
        <p:xfrm>
          <a:off x="1676400" y="3211364"/>
          <a:ext cx="6553200" cy="2209200"/>
        </p:xfrm>
        <a:graphic>
          <a:graphicData uri="http://schemas.openxmlformats.org/drawingml/2006/table">
            <a:tbl>
              <a:tblPr/>
              <a:tblGrid>
                <a:gridCol w="1031875"/>
                <a:gridCol w="1719263"/>
                <a:gridCol w="746125"/>
                <a:gridCol w="1543050"/>
                <a:gridCol w="151288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項番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名称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数量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単価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計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1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商品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A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1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\10,000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\10,000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2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商品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B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3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\30,000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\90,000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3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商品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C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5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\50,000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\250,000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Total</a:t>
                      </a:r>
                    </a:p>
                  </a:txBody>
                  <a:tcPr marL="144000" marR="144000" marT="126000" marB="720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\350,000</a:t>
                      </a:r>
                    </a:p>
                  </a:txBody>
                  <a:tcPr marL="144000" marR="144000" marT="126000" marB="72000" anchor="ctr" horzOverflow="overflow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6825208" y="2132856"/>
            <a:ext cx="1512168" cy="1070595"/>
            <a:chOff x="2288704" y="1958066"/>
            <a:chExt cx="1512168" cy="1070595"/>
          </a:xfrm>
          <a:solidFill>
            <a:schemeClr val="tx2">
              <a:alpha val="80000"/>
            </a:schemeClr>
          </a:solidFill>
        </p:grpSpPr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2288704" y="1958066"/>
              <a:ext cx="1512168" cy="963710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罫線の太さ</a:t>
              </a:r>
              <a:endParaRPr lang="en-US" altLang="ja-JP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b="1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0.5</a:t>
              </a:r>
              <a:r>
                <a:rPr lang="en-US" altLang="ja-JP" sz="1200" b="1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pt</a:t>
              </a:r>
              <a:endParaRPr lang="ja-JP" altLang="en-US" sz="1200" b="1" dirty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29" name="二等辺三角形 28"/>
            <p:cNvSpPr/>
            <p:nvPr/>
          </p:nvSpPr>
          <p:spPr bwMode="auto">
            <a:xfrm rot="10800000" flipH="1">
              <a:off x="2612740" y="2918166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7365268" y="3255994"/>
            <a:ext cx="1512168" cy="1073106"/>
            <a:chOff x="2288704" y="2015144"/>
            <a:chExt cx="1512168" cy="1073106"/>
          </a:xfrm>
          <a:solidFill>
            <a:schemeClr val="tx2">
              <a:alpha val="80000"/>
            </a:schemeClr>
          </a:solidFill>
        </p:grpSpPr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2288704" y="2124540"/>
              <a:ext cx="1512168" cy="963710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罫線の色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　</a:t>
              </a:r>
              <a:r>
                <a:rPr lang="ja-JP" altLang="en-US" b="1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無彩色</a:t>
              </a:r>
              <a:endParaRPr lang="en-US" altLang="ja-JP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4" name="二等辺三角形 33"/>
            <p:cNvSpPr/>
            <p:nvPr/>
          </p:nvSpPr>
          <p:spPr bwMode="auto">
            <a:xfrm rot="10800000" flipH="1" flipV="1">
              <a:off x="2612741" y="2015144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sp>
        <p:nvSpPr>
          <p:cNvPr id="35" name="角丸四角形 34"/>
          <p:cNvSpPr/>
          <p:nvPr/>
        </p:nvSpPr>
        <p:spPr bwMode="gray">
          <a:xfrm>
            <a:off x="7569436" y="3957204"/>
            <a:ext cx="227880" cy="22788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956556" y="5057806"/>
            <a:ext cx="1728192" cy="1071494"/>
            <a:chOff x="2072680" y="2013539"/>
            <a:chExt cx="1728192" cy="1071494"/>
          </a:xfrm>
          <a:solidFill>
            <a:schemeClr val="tx2">
              <a:alpha val="80000"/>
            </a:schemeClr>
          </a:solidFill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2072680" y="2121323"/>
              <a:ext cx="1728192" cy="963710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項番は</a:t>
              </a:r>
              <a: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/>
              </a:r>
              <a:b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</a:b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センター揃え</a:t>
              </a:r>
              <a:endParaRPr lang="en-US" altLang="ja-JP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22" name="二等辺三角形 21"/>
            <p:cNvSpPr/>
            <p:nvPr/>
          </p:nvSpPr>
          <p:spPr bwMode="auto">
            <a:xfrm rot="10800000" flipH="1" flipV="1">
              <a:off x="3188804" y="2013539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828764" y="5049180"/>
            <a:ext cx="1512168" cy="1071722"/>
            <a:chOff x="2828764" y="5478745"/>
            <a:chExt cx="1512168" cy="1071722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2828764" y="5586757"/>
              <a:ext cx="1512168" cy="963710"/>
            </a:xfrm>
            <a:prstGeom prst="roundRect">
              <a:avLst>
                <a:gd name="adj" fmla="val 8397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名称は</a:t>
              </a:r>
              <a: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/>
              </a:r>
              <a:b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</a:b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左揃え</a:t>
              </a:r>
              <a:endParaRPr lang="en-US" altLang="ja-JP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20" name="二等辺三角形 19"/>
            <p:cNvSpPr/>
            <p:nvPr/>
          </p:nvSpPr>
          <p:spPr bwMode="auto">
            <a:xfrm rot="10800000" flipH="1" flipV="1">
              <a:off x="3224807" y="5478745"/>
              <a:ext cx="216024" cy="110495"/>
            </a:xfrm>
            <a:prstGeom prst="triangl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205028" y="5049180"/>
            <a:ext cx="1512168" cy="1071722"/>
            <a:chOff x="2288704" y="1993568"/>
            <a:chExt cx="1512168" cy="1071722"/>
          </a:xfrm>
          <a:solidFill>
            <a:schemeClr val="tx2">
              <a:alpha val="80000"/>
            </a:schemeClr>
          </a:solidFill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2288704" y="2101580"/>
              <a:ext cx="1512168" cy="963710"/>
            </a:xfrm>
            <a:prstGeom prst="roundRect">
              <a:avLst>
                <a:gd name="adj" fmla="val 8397"/>
              </a:avLst>
            </a:prstGeom>
            <a:grpFill/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数値は</a:t>
              </a:r>
              <a: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/>
              </a:r>
              <a:br>
                <a:rPr lang="en-US" altLang="ja-JP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</a:br>
              <a:r>
                <a:rPr lang="ja-JP" altLang="en-US" dirty="0" smtClean="0">
                  <a:solidFill>
                    <a:srgbClr val="FFFFFF"/>
                  </a:solidFill>
                  <a:latin typeface="BIZ UDPゴシック R"/>
                  <a:ea typeface="BIZ UDPゴシック R"/>
                  <a:cs typeface="BIZ UDPゴシック R"/>
                </a:rPr>
                <a:t>右揃え</a:t>
              </a:r>
              <a:endParaRPr lang="en-US" altLang="ja-JP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18" name="二等辺三角形 17"/>
            <p:cNvSpPr/>
            <p:nvPr/>
          </p:nvSpPr>
          <p:spPr bwMode="auto">
            <a:xfrm rot="10800000" flipH="1" flipV="1">
              <a:off x="3188804" y="1993568"/>
              <a:ext cx="216024" cy="110495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1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補足｜装飾付き見出し</a:t>
            </a:r>
            <a:endParaRPr kumimoji="1" lang="ja-JP" altLang="en-US" dirty="0"/>
          </a:p>
        </p:txBody>
      </p:sp>
      <p:graphicFrame>
        <p:nvGraphicFramePr>
          <p:cNvPr id="6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52073"/>
              </p:ext>
            </p:extLst>
          </p:nvPr>
        </p:nvGraphicFramePr>
        <p:xfrm>
          <a:off x="812800" y="3648628"/>
          <a:ext cx="3852168" cy="1778879"/>
        </p:xfrm>
        <a:graphic>
          <a:graphicData uri="http://schemas.openxmlformats.org/drawingml/2006/table">
            <a:tbl>
              <a:tblPr/>
              <a:tblGrid>
                <a:gridCol w="3852168"/>
              </a:tblGrid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グローバリゼーション</a:t>
                      </a:r>
                    </a:p>
                  </a:txBody>
                  <a:tcPr marL="180000" marR="0" marT="0" marB="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社会的あるいは経済的な関連が、旧来の国家や地域などの境界を越えて、地球規模に拡大して様々な変化を引き起こす現象である。グローバル化ともいう。</a:t>
                      </a:r>
                    </a:p>
                  </a:txBody>
                  <a:tcPr marL="0" marR="0" marT="7200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40202"/>
              </p:ext>
            </p:extLst>
          </p:nvPr>
        </p:nvGraphicFramePr>
        <p:xfrm>
          <a:off x="5241032" y="3612624"/>
          <a:ext cx="3852168" cy="1778879"/>
        </p:xfrm>
        <a:graphic>
          <a:graphicData uri="http://schemas.openxmlformats.org/drawingml/2006/table">
            <a:tbl>
              <a:tblPr/>
              <a:tblGrid>
                <a:gridCol w="3852168"/>
              </a:tblGrid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グローバリゼーション</a:t>
                      </a:r>
                    </a:p>
                  </a:txBody>
                  <a:tcPr marL="0" marR="0" marT="0" marB="72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社会的あるいは経済的な関連が、旧来の国家や地域などの境界を越えて、地球規模に拡大して様々な変化を引き起こす現象である。グローバル化ともいう。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12800" y="1098727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表は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、罫線や余白設定を工夫することで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装飾付きの見出し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としても利用できる。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61171" y="2528900"/>
            <a:ext cx="3384017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装飾付き見出しのサンプル</a:t>
            </a:r>
            <a:endParaRPr lang="en-US" altLang="ja-JP" dirty="0" smtClean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932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12. </a:t>
            </a:r>
            <a:r>
              <a:rPr kumimoji="1" lang="ja-JP" altLang="en-US" dirty="0" smtClean="0"/>
              <a:t>グラフ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12800" y="908720"/>
            <a:ext cx="8280399" cy="19205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グラフは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棒グラフ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や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円グラフ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」「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折れ線グラフ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など、扱うデータや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伝えたいメッセージに合わせて選択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する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。またグラフは、グラフそのものや枠線などの色を整え、プレゼン資料全体でトーン＆マナーの統一を図る。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144688" y="3042476"/>
            <a:ext cx="4140459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棒グラフ（利益推移のサンプル）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08281" y="4509120"/>
            <a:ext cx="328295" cy="68407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億円</a:t>
            </a:r>
            <a:endParaRPr lang="ja-JP" altLang="en-US" sz="1600" dirty="0">
              <a:latin typeface="BIZ UDPゴシック R"/>
              <a:ea typeface="BIZ UDPゴシック R"/>
              <a:cs typeface="BIZ UDPゴシック R"/>
            </a:endParaRP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63712"/>
              </p:ext>
            </p:extLst>
          </p:nvPr>
        </p:nvGraphicFramePr>
        <p:xfrm>
          <a:off x="6753200" y="3644812"/>
          <a:ext cx="2340260" cy="2233031"/>
        </p:xfrm>
        <a:graphic>
          <a:graphicData uri="http://schemas.openxmlformats.org/drawingml/2006/table">
            <a:tbl>
              <a:tblPr/>
              <a:tblGrid>
                <a:gridCol w="2340260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棒グラフの特徴</a:t>
                      </a:r>
                    </a:p>
                  </a:txBody>
                  <a:tcPr marL="0" marR="0" marT="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9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さまざまなデータ・見せ方にオールラウンドに対応できる。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横軸にカテゴリーを配置し、縦軸で値を示すのが一般的。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1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754473"/>
              </p:ext>
            </p:extLst>
          </p:nvPr>
        </p:nvGraphicFramePr>
        <p:xfrm>
          <a:off x="1243534" y="3645766"/>
          <a:ext cx="5257279" cy="266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87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補足｜円グラフ・折れ線グラフ</a:t>
            </a:r>
            <a:endParaRPr kumimoji="1" lang="ja-JP" alt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22084" y="1160748"/>
            <a:ext cx="2250796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円グラフ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997116" y="1160748"/>
            <a:ext cx="2250796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折れ線グラフ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graphicFrame>
        <p:nvGraphicFramePr>
          <p:cNvPr id="1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23742"/>
              </p:ext>
            </p:extLst>
          </p:nvPr>
        </p:nvGraphicFramePr>
        <p:xfrm>
          <a:off x="1280592" y="1767685"/>
          <a:ext cx="2736304" cy="273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52252"/>
              </p:ext>
            </p:extLst>
          </p:nvPr>
        </p:nvGraphicFramePr>
        <p:xfrm>
          <a:off x="812800" y="4763996"/>
          <a:ext cx="3852168" cy="1355208"/>
        </p:xfrm>
        <a:graphic>
          <a:graphicData uri="http://schemas.openxmlformats.org/drawingml/2006/table">
            <a:tbl>
              <a:tblPr/>
              <a:tblGrid>
                <a:gridCol w="3852168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円グラフの特徴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 B"/>
                        <a:ea typeface="BIZ UDPゴシック B"/>
                        <a:cs typeface="BIZ UDPゴシック B"/>
                      </a:endParaRPr>
                    </a:p>
                  </a:txBody>
                  <a:tcPr marL="0" marR="0" marT="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9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割合の表現に特化したグラフ。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扇型の角度と面積で各項目の割合を表現でき、視覚的な効果を得やすい。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04659"/>
              </p:ext>
            </p:extLst>
          </p:nvPr>
        </p:nvGraphicFramePr>
        <p:xfrm>
          <a:off x="5240338" y="4763996"/>
          <a:ext cx="3853122" cy="1355208"/>
        </p:xfrm>
        <a:graphic>
          <a:graphicData uri="http://schemas.openxmlformats.org/drawingml/2006/table">
            <a:tbl>
              <a:tblPr/>
              <a:tblGrid>
                <a:gridCol w="3853122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折れ線グラフの特徴</a:t>
                      </a:r>
                    </a:p>
                  </a:txBody>
                  <a:tcPr marL="0" marR="0" marT="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9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時系列データの表現に向いている。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グラフの傾斜に注目することで、データの変化の傾向を分析できる。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aphicFrame>
        <p:nvGraphicFramePr>
          <p:cNvPr id="1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106098"/>
              </p:ext>
            </p:extLst>
          </p:nvPr>
        </p:nvGraphicFramePr>
        <p:xfrm>
          <a:off x="5349044" y="1953336"/>
          <a:ext cx="3437041" cy="258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53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13. </a:t>
            </a:r>
            <a:r>
              <a:rPr lang="ja-JP" altLang="en-US" dirty="0" smtClean="0"/>
              <a:t>補足説明・注意書き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417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補足説明・注意書きは、例外的にフッターへの書き込みを可とする。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10422" y="6345324"/>
            <a:ext cx="8282777" cy="3447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200025" indent="-200025" algn="just">
              <a:lnSpc>
                <a:spcPct val="140000"/>
              </a:lnSpc>
              <a:spcBef>
                <a:spcPct val="0"/>
              </a:spcBef>
              <a:buFont typeface="メイリオ" pitchFamily="50" charset="-128"/>
              <a:buChar char="＊"/>
            </a:pPr>
            <a:r>
              <a:rPr lang="ja-JP" altLang="en-US" sz="800" dirty="0">
                <a:latin typeface="+mn-ea"/>
                <a:cs typeface="メイリオ" pitchFamily="50" charset="-128"/>
              </a:rPr>
              <a:t>こちら</a:t>
            </a:r>
            <a:r>
              <a:rPr lang="ja-JP" altLang="en-US" sz="800" dirty="0" smtClean="0">
                <a:latin typeface="+mn-ea"/>
                <a:cs typeface="メイリオ" pitchFamily="50" charset="-128"/>
              </a:rPr>
              <a:t>は</a:t>
            </a:r>
            <a:r>
              <a:rPr lang="ja-JP" altLang="en-US" sz="800" b="1" u="sng" dirty="0" smtClean="0">
                <a:latin typeface="+mn-ea"/>
                <a:cs typeface="メイリオ" pitchFamily="50" charset="-128"/>
              </a:rPr>
              <a:t>補足説明</a:t>
            </a:r>
            <a:r>
              <a:rPr lang="ja-JP" altLang="en-US" sz="800" dirty="0" smtClean="0">
                <a:latin typeface="+mn-ea"/>
                <a:cs typeface="メイリオ" pitchFamily="50" charset="-128"/>
              </a:rPr>
              <a:t>です。小さめのフォントサイズ「</a:t>
            </a:r>
            <a:r>
              <a:rPr lang="en-US" altLang="ja-JP" sz="800" dirty="0" smtClean="0">
                <a:latin typeface="+mn-ea"/>
                <a:cs typeface="メイリオ" pitchFamily="50" charset="-128"/>
              </a:rPr>
              <a:t>8pt</a:t>
            </a:r>
            <a:r>
              <a:rPr lang="ja-JP" altLang="en-US" sz="800" dirty="0">
                <a:latin typeface="+mn-ea"/>
                <a:cs typeface="メイリオ" pitchFamily="50" charset="-128"/>
              </a:rPr>
              <a:t>」</a:t>
            </a:r>
            <a:r>
              <a:rPr lang="ja-JP" altLang="en-US" sz="800" dirty="0" smtClean="0">
                <a:latin typeface="+mn-ea"/>
                <a:cs typeface="メイリオ" pitchFamily="50" charset="-128"/>
              </a:rPr>
              <a:t>を使用しています。</a:t>
            </a:r>
            <a:endParaRPr lang="en-US" altLang="ja-JP" sz="800" dirty="0" smtClean="0">
              <a:latin typeface="+mn-ea"/>
              <a:cs typeface="メイリオ" pitchFamily="50" charset="-128"/>
            </a:endParaRPr>
          </a:p>
          <a:p>
            <a:pPr marL="200025" indent="-200025" algn="just">
              <a:lnSpc>
                <a:spcPct val="140000"/>
              </a:lnSpc>
              <a:spcBef>
                <a:spcPct val="0"/>
              </a:spcBef>
              <a:buFont typeface="メイリオ" pitchFamily="50" charset="-128"/>
              <a:buChar char="＊"/>
            </a:pPr>
            <a:r>
              <a:rPr lang="ja-JP" altLang="en-US" sz="800" b="1" u="sng" dirty="0" smtClean="0">
                <a:solidFill>
                  <a:schemeClr val="accent3"/>
                </a:solidFill>
                <a:latin typeface="BIZ UDPゴシック R"/>
                <a:ea typeface="BIZ UDPゴシック R"/>
                <a:cs typeface="BIZ UDPゴシック R"/>
              </a:rPr>
              <a:t>注意書き</a:t>
            </a:r>
            <a:r>
              <a:rPr lang="ja-JP" altLang="en-US" sz="800" dirty="0" smtClean="0">
                <a:solidFill>
                  <a:schemeClr val="accent3"/>
                </a:solidFill>
                <a:latin typeface="+mn-ea"/>
                <a:cs typeface="メイリオ" pitchFamily="50" charset="-128"/>
              </a:rPr>
              <a:t>は色を変えても良いでしょう。</a:t>
            </a:r>
            <a:endParaRPr lang="ja-JP" altLang="en-US" sz="800" dirty="0">
              <a:solidFill>
                <a:schemeClr val="accent3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172580" y="5586070"/>
            <a:ext cx="2494545" cy="615238"/>
          </a:xfrm>
          <a:prstGeom prst="roundRect">
            <a:avLst>
              <a:gd name="adj" fmla="val 8397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補足説明・注意書き</a:t>
            </a:r>
            <a:endParaRPr lang="ja-JP" altLang="en-US" dirty="0">
              <a:solidFill>
                <a:srgbClr val="FFFFFF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3" name="二等辺三角形 12"/>
          <p:cNvSpPr/>
          <p:nvPr/>
        </p:nvSpPr>
        <p:spPr bwMode="auto">
          <a:xfrm rot="10800000" flipH="1">
            <a:off x="1594360" y="6198230"/>
            <a:ext cx="216024" cy="110495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32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 bwMode="gray">
          <a:xfrm>
            <a:off x="1352600" y="4940831"/>
            <a:ext cx="2772308" cy="821459"/>
            <a:chOff x="1352600" y="4940831"/>
            <a:chExt cx="2772308" cy="821459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gray">
            <a:xfrm>
              <a:off x="1352600" y="4940831"/>
              <a:ext cx="2772308" cy="821459"/>
            </a:xfrm>
            <a:prstGeom prst="roundRect">
              <a:avLst>
                <a:gd name="adj" fmla="val 7132"/>
              </a:avLst>
            </a:prstGeom>
            <a:solidFill>
              <a:srgbClr val="FFFF00"/>
            </a:solidFill>
            <a:ln w="6350">
              <a:noFill/>
            </a:ln>
            <a:effectLst/>
            <a:extLst/>
          </p:spPr>
          <p:txBody>
            <a:bodyPr wrap="square" lIns="180000" tIns="108000" rIns="180000" bIns="90000" anchor="ctr" anchorCtr="0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endParaRPr lang="en-US" altLang="ja-JP" sz="1600" dirty="0" smtClean="0"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gray">
            <a:xfrm>
              <a:off x="1532620" y="5120979"/>
              <a:ext cx="2412268" cy="4690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noFill/>
            </a:ln>
            <a:effectLst/>
            <a:extLst/>
          </p:spPr>
          <p:txBody>
            <a:bodyPr wrap="square" lIns="180000" tIns="108000" rIns="180000" bIns="90000" anchor="ctr" anchorCtr="0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endParaRPr lang="en-US" altLang="ja-JP" sz="1600" dirty="0" smtClean="0"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sp>
        <p:nvSpPr>
          <p:cNvPr id="13" name="正方形/長方形 12"/>
          <p:cNvSpPr/>
          <p:nvPr/>
        </p:nvSpPr>
        <p:spPr bwMode="auto">
          <a:xfrm>
            <a:off x="0" y="2096852"/>
            <a:ext cx="990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  <a:extLst/>
        </p:spPr>
        <p:txBody>
          <a:bodyPr rot="0" spcFirstLastPara="0" vertOverflow="overflow" horzOverflow="overflow" vert="horz" wrap="square" lIns="108000" tIns="180000" rIns="10800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b="1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囲み</a:t>
            </a:r>
            <a:r>
              <a:rPr lang="ja-JP" altLang="en-US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」</a:t>
            </a:r>
            <a:r>
              <a:rPr lang="ja-JP" altLang="en-US" b="1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と</a:t>
            </a: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逆版（文字白抜き）</a:t>
            </a: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」</a:t>
            </a:r>
            <a:r>
              <a:rPr lang="ja-JP" altLang="en-US" b="1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サンプル</a:t>
            </a:r>
            <a:endParaRPr lang="ja-JP" altLang="en-US" b="1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14. </a:t>
            </a:r>
            <a:r>
              <a:rPr kumimoji="1" lang="ja-JP" altLang="en-US" dirty="0" smtClean="0"/>
              <a:t>囲み・</a:t>
            </a:r>
            <a:r>
              <a:rPr lang="ja-JP" altLang="en-US" dirty="0" smtClean="0"/>
              <a:t>逆版（文字白ヌキ）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12800" y="958427"/>
            <a:ext cx="8280399" cy="8863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図解でテキストを装飾する際は</a:t>
            </a:r>
            <a:r>
              <a:rPr lang="en-US" altLang="ja-JP" sz="2400" dirty="0" smtClean="0">
                <a:latin typeface="BIZ UDPゴシック R"/>
                <a:ea typeface="BIZ UDPゴシック R"/>
                <a:cs typeface="BIZ UDPゴシック R"/>
              </a:rPr>
              <a:t>”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囲み</a:t>
            </a:r>
            <a:r>
              <a:rPr lang="en-US" altLang="ja-JP" sz="2400" dirty="0" smtClean="0">
                <a:latin typeface="BIZ UDPゴシック R"/>
                <a:ea typeface="BIZ UDPゴシック R"/>
                <a:cs typeface="BIZ UDPゴシック R"/>
              </a:rPr>
              <a:t>”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と</a:t>
            </a:r>
            <a:r>
              <a:rPr lang="en-US" altLang="ja-JP" sz="2400" dirty="0" smtClean="0">
                <a:latin typeface="BIZ UDPゴシック R"/>
                <a:ea typeface="BIZ UDPゴシック R"/>
                <a:cs typeface="BIZ UDPゴシック R"/>
              </a:rPr>
              <a:t>”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逆版</a:t>
            </a:r>
            <a:r>
              <a:rPr lang="en-US" altLang="ja-JP" sz="2400" dirty="0" smtClean="0">
                <a:latin typeface="BIZ UDPゴシック R"/>
                <a:ea typeface="BIZ UDPゴシック R"/>
                <a:cs typeface="BIZ UDPゴシック R"/>
              </a:rPr>
              <a:t>”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を押さえる。テキストの周囲には余白を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とり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、</a:t>
            </a:r>
            <a:r>
              <a:rPr lang="ja-JP" altLang="en-US" sz="2400" b="1" dirty="0">
                <a:latin typeface="BIZ UDPゴシック R"/>
                <a:ea typeface="BIZ UDPゴシック R"/>
                <a:cs typeface="BIZ UDPゴシック R"/>
              </a:rPr>
              <a:t>色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はテーマカラーから選ぶ。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28564" y="2812364"/>
            <a:ext cx="3457078" cy="724648"/>
          </a:xfrm>
          <a:prstGeom prst="roundRect">
            <a:avLst>
              <a:gd name="adj" fmla="val 6420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24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すっきり見せる囲み</a:t>
            </a:r>
            <a:endParaRPr lang="ja-JP" altLang="en-US" sz="24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421052" y="2812364"/>
            <a:ext cx="3457078" cy="724648"/>
          </a:xfrm>
          <a:prstGeom prst="roundRect">
            <a:avLst>
              <a:gd name="adj" fmla="val 6420"/>
            </a:avLst>
          </a:prstGeom>
          <a:solidFill>
            <a:schemeClr val="tx2"/>
          </a:solidFill>
          <a:ln w="6350">
            <a:noFill/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インパクト重視</a:t>
            </a:r>
            <a:r>
              <a:rPr lang="ja-JP" altLang="en-US" sz="24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の逆版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12801" y="4196474"/>
            <a:ext cx="3852862" cy="332399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  <a:ex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テキストの上下左右には余白を</a:t>
            </a:r>
            <a:r>
              <a:rPr lang="ja-JP" altLang="en-US" b="1" dirty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とる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40338" y="4196466"/>
            <a:ext cx="3852862" cy="332399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  <a:ex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色は原則テーマカラーから選択する</a:t>
            </a:r>
            <a:endParaRPr lang="ja-JP" altLang="en-US" b="1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352600" y="4940831"/>
            <a:ext cx="2772308" cy="821459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1"/>
            </a:solidFill>
          </a:ln>
          <a:effectLst/>
          <a:extLst/>
        </p:spPr>
        <p:txBody>
          <a:bodyPr wrap="square" lIns="180000" tIns="108000" rIns="180000" bIns="90000" anchor="ctr" anchorCtr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余白は</a:t>
            </a:r>
            <a:r>
              <a:rPr lang="ja-JP" altLang="en-US" sz="1600" dirty="0">
                <a:latin typeface="BIZ UDPゴシック R"/>
                <a:ea typeface="BIZ UDPゴシック R"/>
                <a:cs typeface="BIZ UDPゴシック R"/>
              </a:rPr>
              <a:t>パワーポイント</a:t>
            </a: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の内部の余白機能を使う</a:t>
            </a:r>
            <a:r>
              <a:rPr lang="ja-JP" altLang="en-US" sz="1600" dirty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。</a:t>
            </a:r>
            <a:endParaRPr lang="en-US" altLang="ja-JP" sz="1600" dirty="0" smtClean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1172580" y="5121188"/>
            <a:ext cx="3132348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1172580" y="5590035"/>
            <a:ext cx="3132348" cy="3108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532620" y="4767991"/>
            <a:ext cx="0" cy="118128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944888" y="4761148"/>
            <a:ext cx="0" cy="118128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2"/>
          <p:cNvSpPr>
            <a:spLocks noChangeShapeType="1"/>
          </p:cNvSpPr>
          <p:nvPr/>
        </p:nvSpPr>
        <p:spPr bwMode="gray">
          <a:xfrm flipH="1">
            <a:off x="1352600" y="5337212"/>
            <a:ext cx="180020" cy="0"/>
          </a:xfrm>
          <a:prstGeom prst="line">
            <a:avLst/>
          </a:prstGeom>
          <a:noFill/>
          <a:ln w="6350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gray">
          <a:xfrm>
            <a:off x="3944888" y="5358635"/>
            <a:ext cx="180020" cy="0"/>
          </a:xfrm>
          <a:prstGeom prst="line">
            <a:avLst/>
          </a:prstGeom>
          <a:noFill/>
          <a:ln w="6350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gray">
          <a:xfrm flipH="1" flipV="1">
            <a:off x="2756756" y="4919638"/>
            <a:ext cx="0" cy="201550"/>
          </a:xfrm>
          <a:prstGeom prst="line">
            <a:avLst/>
          </a:prstGeom>
          <a:noFill/>
          <a:ln w="6350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gray">
          <a:xfrm>
            <a:off x="2756756" y="5590035"/>
            <a:ext cx="0" cy="165567"/>
          </a:xfrm>
          <a:prstGeom prst="line">
            <a:avLst/>
          </a:prstGeom>
          <a:noFill/>
          <a:ln w="6350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349044" y="4694856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tx2"/>
          </a:solidFill>
          <a:ln w="6350">
            <a:noFill/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6119503" y="4694856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tx1"/>
          </a:solidFill>
          <a:ln w="6350">
            <a:noFill/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6884554" y="4689140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accent3"/>
          </a:solidFill>
          <a:ln w="6350">
            <a:noFill/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7640638" y="4694856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bg2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8411097" y="4694856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5745088" y="5438212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accent3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accent3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6515547" y="5435286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7290842" y="5438212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8043628" y="5438212"/>
            <a:ext cx="563402" cy="547072"/>
          </a:xfrm>
          <a:prstGeom prst="roundRect">
            <a:avLst>
              <a:gd name="adj" fmla="val 6420"/>
            </a:avLst>
          </a:prstGeom>
          <a:solidFill>
            <a:schemeClr val="bg1"/>
          </a:solidFill>
          <a:ln w="6350">
            <a:solidFill>
              <a:schemeClr val="accent3"/>
            </a:solidFill>
          </a:ln>
          <a:effectLst/>
          <a:extLst/>
        </p:spPr>
        <p:txBody>
          <a:bodyPr wrap="square" lIns="108000" tIns="108000" rIns="108000" bIns="9000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chemeClr val="accent3"/>
                </a:solidFill>
                <a:latin typeface="BIZ UDPゴシック R"/>
                <a:ea typeface="BIZ UDPゴシック R"/>
                <a:cs typeface="BIZ UDPゴシック R"/>
              </a:rPr>
              <a:t>a</a:t>
            </a:r>
            <a:endParaRPr lang="ja-JP" altLang="en-US" sz="1600" dirty="0">
              <a:solidFill>
                <a:schemeClr val="accent3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41206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補足｜テキストの上下左右に余白をとる方法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4768" y="1604184"/>
            <a:ext cx="4140460" cy="384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40732" y="980728"/>
            <a:ext cx="4788532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「図形の書式設定」ダイアログボックス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4248169" y="3356992"/>
            <a:ext cx="704831" cy="704831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5205028" y="3356992"/>
            <a:ext cx="704831" cy="704831"/>
          </a:xfrm>
          <a:prstGeom prst="ellipse">
            <a:avLst/>
          </a:prstGeom>
          <a:noFill/>
          <a:ln w="76200">
            <a:solidFill>
              <a:schemeClr val="tx2">
                <a:alpha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100573" y="5547082"/>
            <a:ext cx="7704855" cy="834246"/>
          </a:xfrm>
          <a:prstGeom prst="roundRect">
            <a:avLst>
              <a:gd name="adj" fmla="val 70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 lIns="180000" tIns="108000" rIns="180000" bIns="90000">
            <a:spAutoFit/>
          </a:bodyPr>
          <a:lstStyle/>
          <a:p>
            <a:pPr marL="171450" lvl="0" indent="-171450" algn="just">
              <a:lnSpc>
                <a:spcPct val="140000"/>
              </a:lnSpc>
              <a:spcAft>
                <a:spcPts val="1200"/>
              </a:spcAft>
              <a:buFont typeface="メイリオ" panose="020B0604030504040204" pitchFamily="50" charset="-128"/>
              <a:buChar char="※"/>
            </a:pPr>
            <a:r>
              <a:rPr lang="ja-JP" altLang="en-US" sz="1400" dirty="0" smtClean="0">
                <a:latin typeface="BIZ UDPゴシック R"/>
                <a:ea typeface="BIZ UDPゴシック R"/>
                <a:cs typeface="BIZ UDPゴシック R"/>
              </a:rPr>
              <a:t>「図形の書式設定」ダイアログボックスの開き方：設定を行いたい要素を選択した状態で右クリックし、「図形の書式設定」を選択。</a:t>
            </a:r>
            <a:endParaRPr lang="en-US" altLang="ja-JP" sz="1400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069124" y="3169080"/>
            <a:ext cx="3024076" cy="1312182"/>
            <a:chOff x="6249144" y="2971142"/>
            <a:chExt cx="3024076" cy="1312182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6359638" y="2971142"/>
              <a:ext cx="2913582" cy="1312182"/>
            </a:xfrm>
            <a:prstGeom prst="roundRect">
              <a:avLst>
                <a:gd name="adj" fmla="val 8397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108000" tIns="144000" rIns="108000" bIns="108000" anchor="ctr" anchorCtr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ja-JP" altLang="en-US" dirty="0" smtClean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rPr>
                <a:t>テキストの外周の余白を「センチメートル単位」で設定できる。</a:t>
              </a:r>
              <a:endParaRPr lang="ja-JP" altLang="en-US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13" name="二等辺三角形 12"/>
            <p:cNvSpPr/>
            <p:nvPr/>
          </p:nvSpPr>
          <p:spPr bwMode="auto">
            <a:xfrm rot="16200000" flipH="1">
              <a:off x="6196380" y="3445761"/>
              <a:ext cx="216024" cy="110495"/>
            </a:xfrm>
            <a:prstGeom prst="triangl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chemeClr val="bg1"/>
                </a:solidFill>
                <a:latin typeface="+mn-ea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3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15. </a:t>
            </a:r>
            <a:r>
              <a:rPr lang="ja-JP" altLang="en-US" dirty="0" smtClean="0"/>
              <a:t>吹き出し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980728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図版に補足説明を付記する際は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吹き出し</a:t>
            </a:r>
            <a:r>
              <a:rPr lang="ja-JP" altLang="en-US" sz="2400" dirty="0" smtClean="0"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latin typeface="BIZ UDPゴシック R"/>
                <a:ea typeface="BIZ UDPゴシック R"/>
                <a:cs typeface="BIZ UDPゴシック R"/>
              </a:rPr>
              <a:t>を活用する。吹き出しは、逆半とするなど通常の要素と差別化する。</a:t>
            </a:r>
            <a:endParaRPr lang="ja-JP" altLang="en-US" sz="2400" b="1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423" y="3032465"/>
            <a:ext cx="3855240" cy="26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 bwMode="auto">
          <a:xfrm>
            <a:off x="956556" y="5111900"/>
            <a:ext cx="2304119" cy="1089408"/>
          </a:xfrm>
          <a:prstGeom prst="wedgeRectCallout">
            <a:avLst>
              <a:gd name="adj1" fmla="val 46912"/>
              <a:gd name="adj2" fmla="val -116415"/>
            </a:avLst>
          </a:prstGeom>
          <a:solidFill>
            <a:schemeClr val="tx2">
              <a:alpha val="80000"/>
            </a:schemeClr>
          </a:solidFill>
          <a:ln w="6350">
            <a:noFill/>
          </a:ln>
          <a:effectLst/>
          <a:extLst/>
        </p:spPr>
        <p:txBody>
          <a:bodyPr rot="0" spcFirstLastPara="0" vertOverflow="overflow" horzOverflow="overflow" vert="horz" wrap="square" lIns="180000" tIns="108000" rIns="18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000" b="1" dirty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東京駅</a:t>
            </a:r>
            <a:endParaRPr lang="en-US" altLang="ja-JP" sz="2000" b="1" dirty="0">
              <a:solidFill>
                <a:srgbClr val="FFFFFF"/>
              </a:solidFill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東京都千代田区丸の内１丁目９−１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000672" y="2235433"/>
            <a:ext cx="1512168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08000" tIns="72000" rIns="108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サンプル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601072" y="2235433"/>
            <a:ext cx="3064752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08000" tIns="72000" rIns="108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吹き出しに使いやすい要素</a:t>
            </a:r>
            <a:endParaRPr lang="ja-JP" altLang="en-US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6087194" y="3076323"/>
            <a:ext cx="2178174" cy="538488"/>
          </a:xfrm>
          <a:prstGeom prst="wedgeRectCallout">
            <a:avLst>
              <a:gd name="adj1" fmla="val -17555"/>
              <a:gd name="adj2" fmla="val 90231"/>
            </a:avLst>
          </a:prstGeom>
          <a:solidFill>
            <a:schemeClr val="tx2">
              <a:alpha val="80000"/>
            </a:schemeClr>
          </a:solidFill>
          <a:ln w="6350">
            <a:noFill/>
          </a:ln>
          <a:effectLst/>
          <a:extLst/>
        </p:spPr>
        <p:txBody>
          <a:bodyPr rot="0" spcFirstLastPara="0" vertOverflow="overflow" horzOverflow="overflow" vert="horz" wrap="square" lIns="180000" tIns="108000" rIns="18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四角形吹き出し</a:t>
            </a:r>
            <a:endParaRPr lang="ja-JP" altLang="en-US" sz="2000" b="1" dirty="0">
              <a:solidFill>
                <a:srgbClr val="FFFFFF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087194" y="4503213"/>
            <a:ext cx="2178174" cy="898183"/>
          </a:xfrm>
          <a:prstGeom prst="roundRect">
            <a:avLst>
              <a:gd name="adj" fmla="val 642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108000" tIns="108000" rIns="108000" bIns="90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角丸四角形＋</a:t>
            </a:r>
            <a:r>
              <a:rPr lang="en-US" altLang="ja-JP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</a:br>
            <a:r>
              <a:rPr lang="ja-JP" altLang="en-US" b="1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二等辺三角形</a:t>
            </a:r>
            <a:endParaRPr lang="ja-JP" altLang="en-US" b="1" dirty="0">
              <a:solidFill>
                <a:srgbClr val="FFFFFF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3" name="二等辺三角形 22"/>
          <p:cNvSpPr/>
          <p:nvPr/>
        </p:nvSpPr>
        <p:spPr bwMode="auto">
          <a:xfrm rot="10800000" flipH="1">
            <a:off x="6609183" y="5401396"/>
            <a:ext cx="296852" cy="151838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6" name="二等辺三角形 25"/>
          <p:cNvSpPr/>
          <p:nvPr/>
        </p:nvSpPr>
        <p:spPr bwMode="auto">
          <a:xfrm rot="10800000" flipH="1">
            <a:off x="5556247" y="5401397"/>
            <a:ext cx="296852" cy="151838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5925108" y="5496460"/>
            <a:ext cx="575705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953001" y="2235433"/>
            <a:ext cx="0" cy="396534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240337" y="3908985"/>
            <a:ext cx="3852861" cy="26930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30000"/>
              </a:lnSpc>
              <a:spcAft>
                <a:spcPts val="1200"/>
              </a:spcAft>
            </a:pPr>
            <a:r>
              <a:rPr lang="ja-JP" altLang="en-US" sz="1400" dirty="0" smtClean="0">
                <a:latin typeface="BIZ UDPゴシック R"/>
                <a:ea typeface="BIZ UDPゴシック R"/>
                <a:cs typeface="BIZ UDPゴシック R"/>
              </a:rPr>
              <a:t>手軽に扱える「四角形吹き出し」。</a:t>
            </a:r>
            <a:endParaRPr lang="en-US" altLang="ja-JP" sz="1400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240338" y="5641155"/>
            <a:ext cx="3852862" cy="56015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1400" dirty="0" smtClean="0">
                <a:latin typeface="BIZ UDPゴシック R"/>
                <a:ea typeface="BIZ UDPゴシック R"/>
                <a:cs typeface="BIZ UDPゴシック R"/>
              </a:rPr>
              <a:t>見た目にこだわりたいときには「角丸四角形」と「二等辺三角形」を組み合わせる方法も。</a:t>
            </a:r>
            <a:endParaRPr lang="ja-JP" altLang="en-US" sz="1400" dirty="0"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296026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812800" y="2055968"/>
            <a:ext cx="8280400" cy="1625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  <a:t>パワーポイントの品質と生産性を向上させる</a:t>
            </a:r>
            <a:b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</a:br>
            <a:r>
              <a:rPr lang="ja-JP" altLang="en-US" sz="4000" b="1" dirty="0" smtClean="0">
                <a:latin typeface="BIZ UDPゴシック B"/>
                <a:ea typeface="BIZ UDPゴシック B"/>
                <a:cs typeface="BIZ UDPゴシック B"/>
              </a:rPr>
              <a:t>デザイン・テンプレート</a:t>
            </a:r>
            <a:r>
              <a:rPr lang="en-US" altLang="ja-JP" sz="4000" b="1" dirty="0" smtClean="0">
                <a:latin typeface="BIZ UDPゴシック B"/>
                <a:ea typeface="BIZ UDPゴシック B"/>
                <a:cs typeface="BIZ UDPゴシック B"/>
              </a:rPr>
              <a:t/>
            </a:r>
            <a:br>
              <a:rPr lang="en-US" altLang="ja-JP" sz="4000" b="1" dirty="0" smtClean="0">
                <a:latin typeface="BIZ UDPゴシック B"/>
                <a:ea typeface="BIZ UDPゴシック B"/>
                <a:cs typeface="BIZ UDPゴシック B"/>
              </a:rPr>
            </a:br>
            <a: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  <a:t>［ プロジェクター投影用 ］</a:t>
            </a:r>
            <a:endParaRPr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664103" y="4086149"/>
            <a:ext cx="4557149" cy="319715"/>
            <a:chOff x="1630577" y="5391353"/>
            <a:chExt cx="4676339" cy="328077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1630577" y="5391353"/>
              <a:ext cx="2978809" cy="328077"/>
              <a:chOff x="4389519" y="2142121"/>
              <a:chExt cx="1357020" cy="149458"/>
            </a:xfrm>
            <a:solidFill>
              <a:schemeClr val="tx2"/>
            </a:solidFill>
          </p:grpSpPr>
          <p:sp>
            <p:nvSpPr>
              <p:cNvPr id="24" name="Freeform 136"/>
              <p:cNvSpPr>
                <a:spLocks/>
              </p:cNvSpPr>
              <p:nvPr/>
            </p:nvSpPr>
            <p:spPr bwMode="auto">
              <a:xfrm>
                <a:off x="4389519" y="2142121"/>
                <a:ext cx="106510" cy="147740"/>
              </a:xfrm>
              <a:custGeom>
                <a:avLst/>
                <a:gdLst>
                  <a:gd name="T0" fmla="*/ 22 w 124"/>
                  <a:gd name="T1" fmla="*/ 66 h 172"/>
                  <a:gd name="T2" fmla="*/ 22 w 124"/>
                  <a:gd name="T3" fmla="*/ 19 h 172"/>
                  <a:gd name="T4" fmla="*/ 20 w 124"/>
                  <a:gd name="T5" fmla="*/ 10 h 172"/>
                  <a:gd name="T6" fmla="*/ 12 w 124"/>
                  <a:gd name="T7" fmla="*/ 6 h 172"/>
                  <a:gd name="T8" fmla="*/ 4 w 124"/>
                  <a:gd name="T9" fmla="*/ 6 h 172"/>
                  <a:gd name="T10" fmla="*/ 0 w 124"/>
                  <a:gd name="T11" fmla="*/ 4 h 172"/>
                  <a:gd name="T12" fmla="*/ 0 w 124"/>
                  <a:gd name="T13" fmla="*/ 3 h 172"/>
                  <a:gd name="T14" fmla="*/ 4 w 124"/>
                  <a:gd name="T15" fmla="*/ 0 h 172"/>
                  <a:gd name="T16" fmla="*/ 37 w 124"/>
                  <a:gd name="T17" fmla="*/ 2 h 172"/>
                  <a:gd name="T18" fmla="*/ 70 w 124"/>
                  <a:gd name="T19" fmla="*/ 0 h 172"/>
                  <a:gd name="T20" fmla="*/ 80 w 124"/>
                  <a:gd name="T21" fmla="*/ 2 h 172"/>
                  <a:gd name="T22" fmla="*/ 100 w 124"/>
                  <a:gd name="T23" fmla="*/ 6 h 172"/>
                  <a:gd name="T24" fmla="*/ 112 w 124"/>
                  <a:gd name="T25" fmla="*/ 14 h 172"/>
                  <a:gd name="T26" fmla="*/ 116 w 124"/>
                  <a:gd name="T27" fmla="*/ 19 h 172"/>
                  <a:gd name="T28" fmla="*/ 122 w 124"/>
                  <a:gd name="T29" fmla="*/ 32 h 172"/>
                  <a:gd name="T30" fmla="*/ 124 w 124"/>
                  <a:gd name="T31" fmla="*/ 41 h 172"/>
                  <a:gd name="T32" fmla="*/ 120 w 124"/>
                  <a:gd name="T33" fmla="*/ 62 h 172"/>
                  <a:gd name="T34" fmla="*/ 108 w 124"/>
                  <a:gd name="T35" fmla="*/ 81 h 172"/>
                  <a:gd name="T36" fmla="*/ 89 w 124"/>
                  <a:gd name="T37" fmla="*/ 91 h 172"/>
                  <a:gd name="T38" fmla="*/ 67 w 124"/>
                  <a:gd name="T39" fmla="*/ 95 h 172"/>
                  <a:gd name="T40" fmla="*/ 63 w 124"/>
                  <a:gd name="T41" fmla="*/ 95 h 172"/>
                  <a:gd name="T42" fmla="*/ 60 w 124"/>
                  <a:gd name="T43" fmla="*/ 95 h 172"/>
                  <a:gd name="T44" fmla="*/ 60 w 124"/>
                  <a:gd name="T45" fmla="*/ 94 h 172"/>
                  <a:gd name="T46" fmla="*/ 62 w 124"/>
                  <a:gd name="T47" fmla="*/ 91 h 172"/>
                  <a:gd name="T48" fmla="*/ 67 w 124"/>
                  <a:gd name="T49" fmla="*/ 91 h 172"/>
                  <a:gd name="T50" fmla="*/ 76 w 124"/>
                  <a:gd name="T51" fmla="*/ 89 h 172"/>
                  <a:gd name="T52" fmla="*/ 87 w 124"/>
                  <a:gd name="T53" fmla="*/ 81 h 172"/>
                  <a:gd name="T54" fmla="*/ 93 w 124"/>
                  <a:gd name="T55" fmla="*/ 69 h 172"/>
                  <a:gd name="T56" fmla="*/ 97 w 124"/>
                  <a:gd name="T57" fmla="*/ 53 h 172"/>
                  <a:gd name="T58" fmla="*/ 96 w 124"/>
                  <a:gd name="T59" fmla="*/ 47 h 172"/>
                  <a:gd name="T60" fmla="*/ 91 w 124"/>
                  <a:gd name="T61" fmla="*/ 28 h 172"/>
                  <a:gd name="T62" fmla="*/ 83 w 124"/>
                  <a:gd name="T63" fmla="*/ 20 h 172"/>
                  <a:gd name="T64" fmla="*/ 78 w 124"/>
                  <a:gd name="T65" fmla="*/ 15 h 172"/>
                  <a:gd name="T66" fmla="*/ 66 w 124"/>
                  <a:gd name="T67" fmla="*/ 11 h 172"/>
                  <a:gd name="T68" fmla="*/ 60 w 124"/>
                  <a:gd name="T69" fmla="*/ 11 h 172"/>
                  <a:gd name="T70" fmla="*/ 53 w 124"/>
                  <a:gd name="T71" fmla="*/ 12 h 172"/>
                  <a:gd name="T72" fmla="*/ 50 w 124"/>
                  <a:gd name="T73" fmla="*/ 16 h 172"/>
                  <a:gd name="T74" fmla="*/ 50 w 124"/>
                  <a:gd name="T75" fmla="*/ 107 h 172"/>
                  <a:gd name="T76" fmla="*/ 51 w 124"/>
                  <a:gd name="T77" fmla="*/ 155 h 172"/>
                  <a:gd name="T78" fmla="*/ 53 w 124"/>
                  <a:gd name="T79" fmla="*/ 160 h 172"/>
                  <a:gd name="T80" fmla="*/ 57 w 124"/>
                  <a:gd name="T81" fmla="*/ 166 h 172"/>
                  <a:gd name="T82" fmla="*/ 60 w 124"/>
                  <a:gd name="T83" fmla="*/ 168 h 172"/>
                  <a:gd name="T84" fmla="*/ 71 w 124"/>
                  <a:gd name="T85" fmla="*/ 168 h 172"/>
                  <a:gd name="T86" fmla="*/ 75 w 124"/>
                  <a:gd name="T87" fmla="*/ 170 h 172"/>
                  <a:gd name="T88" fmla="*/ 74 w 124"/>
                  <a:gd name="T89" fmla="*/ 172 h 172"/>
                  <a:gd name="T90" fmla="*/ 71 w 124"/>
                  <a:gd name="T91" fmla="*/ 172 h 172"/>
                  <a:gd name="T92" fmla="*/ 35 w 124"/>
                  <a:gd name="T93" fmla="*/ 172 h 172"/>
                  <a:gd name="T94" fmla="*/ 8 w 124"/>
                  <a:gd name="T95" fmla="*/ 172 h 172"/>
                  <a:gd name="T96" fmla="*/ 3 w 124"/>
                  <a:gd name="T97" fmla="*/ 170 h 172"/>
                  <a:gd name="T98" fmla="*/ 4 w 124"/>
                  <a:gd name="T99" fmla="*/ 169 h 172"/>
                  <a:gd name="T100" fmla="*/ 6 w 124"/>
                  <a:gd name="T101" fmla="*/ 168 h 172"/>
                  <a:gd name="T102" fmla="*/ 14 w 124"/>
                  <a:gd name="T103" fmla="*/ 168 h 172"/>
                  <a:gd name="T104" fmla="*/ 20 w 124"/>
                  <a:gd name="T105" fmla="*/ 164 h 172"/>
                  <a:gd name="T106" fmla="*/ 21 w 124"/>
                  <a:gd name="T107" fmla="*/ 155 h 172"/>
                  <a:gd name="T108" fmla="*/ 22 w 124"/>
                  <a:gd name="T109" fmla="*/ 10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72">
                    <a:moveTo>
                      <a:pt x="22" y="66"/>
                    </a:moveTo>
                    <a:lnTo>
                      <a:pt x="22" y="66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1" y="14"/>
                    </a:lnTo>
                    <a:lnTo>
                      <a:pt x="20" y="10"/>
                    </a:lnTo>
                    <a:lnTo>
                      <a:pt x="17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0" y="2"/>
                    </a:lnTo>
                    <a:lnTo>
                      <a:pt x="88" y="3"/>
                    </a:lnTo>
                    <a:lnTo>
                      <a:pt x="100" y="6"/>
                    </a:lnTo>
                    <a:lnTo>
                      <a:pt x="108" y="11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6" y="19"/>
                    </a:lnTo>
                    <a:lnTo>
                      <a:pt x="120" y="24"/>
                    </a:lnTo>
                    <a:lnTo>
                      <a:pt x="122" y="32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2" y="52"/>
                    </a:lnTo>
                    <a:lnTo>
                      <a:pt x="120" y="62"/>
                    </a:lnTo>
                    <a:lnTo>
                      <a:pt x="114" y="73"/>
                    </a:lnTo>
                    <a:lnTo>
                      <a:pt x="108" y="81"/>
                    </a:lnTo>
                    <a:lnTo>
                      <a:pt x="100" y="87"/>
                    </a:lnTo>
                    <a:lnTo>
                      <a:pt x="89" y="91"/>
                    </a:lnTo>
                    <a:lnTo>
                      <a:pt x="79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3"/>
                    </a:lnTo>
                    <a:lnTo>
                      <a:pt x="62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71" y="90"/>
                    </a:lnTo>
                    <a:lnTo>
                      <a:pt x="76" y="89"/>
                    </a:lnTo>
                    <a:lnTo>
                      <a:pt x="82" y="85"/>
                    </a:lnTo>
                    <a:lnTo>
                      <a:pt x="87" y="81"/>
                    </a:lnTo>
                    <a:lnTo>
                      <a:pt x="91" y="75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6" y="47"/>
                    </a:lnTo>
                    <a:lnTo>
                      <a:pt x="95" y="39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8" y="15"/>
                    </a:lnTo>
                    <a:lnTo>
                      <a:pt x="71" y="12"/>
                    </a:lnTo>
                    <a:lnTo>
                      <a:pt x="66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35"/>
                    </a:lnTo>
                    <a:lnTo>
                      <a:pt x="51" y="155"/>
                    </a:lnTo>
                    <a:lnTo>
                      <a:pt x="51" y="155"/>
                    </a:lnTo>
                    <a:lnTo>
                      <a:pt x="53" y="160"/>
                    </a:lnTo>
                    <a:lnTo>
                      <a:pt x="54" y="164"/>
                    </a:lnTo>
                    <a:lnTo>
                      <a:pt x="57" y="166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75" y="169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35" y="172"/>
                    </a:lnTo>
                    <a:lnTo>
                      <a:pt x="35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4" y="172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69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7" y="166"/>
                    </a:lnTo>
                    <a:lnTo>
                      <a:pt x="20" y="164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2" y="135"/>
                    </a:lnTo>
                    <a:lnTo>
                      <a:pt x="22" y="107"/>
                    </a:lnTo>
                    <a:lnTo>
                      <a:pt x="22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137"/>
              <p:cNvSpPr>
                <a:spLocks noEditPoints="1"/>
              </p:cNvSpPr>
              <p:nvPr/>
            </p:nvSpPr>
            <p:spPr bwMode="auto">
              <a:xfrm>
                <a:off x="4504619" y="2165312"/>
                <a:ext cx="137433" cy="124548"/>
              </a:xfrm>
              <a:custGeom>
                <a:avLst/>
                <a:gdLst>
                  <a:gd name="T0" fmla="*/ 20 w 160"/>
                  <a:gd name="T1" fmla="*/ 14 h 145"/>
                  <a:gd name="T2" fmla="*/ 19 w 160"/>
                  <a:gd name="T3" fmla="*/ 8 h 145"/>
                  <a:gd name="T4" fmla="*/ 12 w 160"/>
                  <a:gd name="T5" fmla="*/ 4 h 145"/>
                  <a:gd name="T6" fmla="*/ 2 w 160"/>
                  <a:gd name="T7" fmla="*/ 2 h 145"/>
                  <a:gd name="T8" fmla="*/ 2 w 160"/>
                  <a:gd name="T9" fmla="*/ 0 h 145"/>
                  <a:gd name="T10" fmla="*/ 32 w 160"/>
                  <a:gd name="T11" fmla="*/ 0 h 145"/>
                  <a:gd name="T12" fmla="*/ 63 w 160"/>
                  <a:gd name="T13" fmla="*/ 0 h 145"/>
                  <a:gd name="T14" fmla="*/ 92 w 160"/>
                  <a:gd name="T15" fmla="*/ 4 h 145"/>
                  <a:gd name="T16" fmla="*/ 106 w 160"/>
                  <a:gd name="T17" fmla="*/ 12 h 145"/>
                  <a:gd name="T18" fmla="*/ 115 w 160"/>
                  <a:gd name="T19" fmla="*/ 34 h 145"/>
                  <a:gd name="T20" fmla="*/ 113 w 160"/>
                  <a:gd name="T21" fmla="*/ 45 h 145"/>
                  <a:gd name="T22" fmla="*/ 87 w 160"/>
                  <a:gd name="T23" fmla="*/ 77 h 145"/>
                  <a:gd name="T24" fmla="*/ 132 w 160"/>
                  <a:gd name="T25" fmla="*/ 128 h 145"/>
                  <a:gd name="T26" fmla="*/ 145 w 160"/>
                  <a:gd name="T27" fmla="*/ 138 h 145"/>
                  <a:gd name="T28" fmla="*/ 153 w 160"/>
                  <a:gd name="T29" fmla="*/ 141 h 145"/>
                  <a:gd name="T30" fmla="*/ 160 w 160"/>
                  <a:gd name="T31" fmla="*/ 142 h 145"/>
                  <a:gd name="T32" fmla="*/ 158 w 160"/>
                  <a:gd name="T33" fmla="*/ 145 h 145"/>
                  <a:gd name="T34" fmla="*/ 137 w 160"/>
                  <a:gd name="T35" fmla="*/ 145 h 145"/>
                  <a:gd name="T36" fmla="*/ 115 w 160"/>
                  <a:gd name="T37" fmla="*/ 142 h 145"/>
                  <a:gd name="T38" fmla="*/ 88 w 160"/>
                  <a:gd name="T39" fmla="*/ 113 h 145"/>
                  <a:gd name="T40" fmla="*/ 69 w 160"/>
                  <a:gd name="T41" fmla="*/ 87 h 145"/>
                  <a:gd name="T42" fmla="*/ 48 w 160"/>
                  <a:gd name="T43" fmla="*/ 85 h 145"/>
                  <a:gd name="T44" fmla="*/ 46 w 160"/>
                  <a:gd name="T45" fmla="*/ 87 h 145"/>
                  <a:gd name="T46" fmla="*/ 46 w 160"/>
                  <a:gd name="T47" fmla="*/ 113 h 145"/>
                  <a:gd name="T48" fmla="*/ 48 w 160"/>
                  <a:gd name="T49" fmla="*/ 134 h 145"/>
                  <a:gd name="T50" fmla="*/ 56 w 160"/>
                  <a:gd name="T51" fmla="*/ 141 h 145"/>
                  <a:gd name="T52" fmla="*/ 65 w 160"/>
                  <a:gd name="T53" fmla="*/ 141 h 145"/>
                  <a:gd name="T54" fmla="*/ 67 w 160"/>
                  <a:gd name="T55" fmla="*/ 143 h 145"/>
                  <a:gd name="T56" fmla="*/ 63 w 160"/>
                  <a:gd name="T57" fmla="*/ 145 h 145"/>
                  <a:gd name="T58" fmla="*/ 8 w 160"/>
                  <a:gd name="T59" fmla="*/ 145 h 145"/>
                  <a:gd name="T60" fmla="*/ 4 w 160"/>
                  <a:gd name="T61" fmla="*/ 143 h 145"/>
                  <a:gd name="T62" fmla="*/ 7 w 160"/>
                  <a:gd name="T63" fmla="*/ 141 h 145"/>
                  <a:gd name="T64" fmla="*/ 13 w 160"/>
                  <a:gd name="T65" fmla="*/ 141 h 145"/>
                  <a:gd name="T66" fmla="*/ 20 w 160"/>
                  <a:gd name="T67" fmla="*/ 130 h 145"/>
                  <a:gd name="T68" fmla="*/ 21 w 160"/>
                  <a:gd name="T69" fmla="*/ 89 h 145"/>
                  <a:gd name="T70" fmla="*/ 46 w 160"/>
                  <a:gd name="T71" fmla="*/ 71 h 145"/>
                  <a:gd name="T72" fmla="*/ 48 w 160"/>
                  <a:gd name="T73" fmla="*/ 74 h 145"/>
                  <a:gd name="T74" fmla="*/ 63 w 160"/>
                  <a:gd name="T75" fmla="*/ 75 h 145"/>
                  <a:gd name="T76" fmla="*/ 77 w 160"/>
                  <a:gd name="T77" fmla="*/ 72 h 145"/>
                  <a:gd name="T78" fmla="*/ 88 w 160"/>
                  <a:gd name="T79" fmla="*/ 54 h 145"/>
                  <a:gd name="T80" fmla="*/ 90 w 160"/>
                  <a:gd name="T81" fmla="*/ 34 h 145"/>
                  <a:gd name="T82" fmla="*/ 79 w 160"/>
                  <a:gd name="T83" fmla="*/ 17 h 145"/>
                  <a:gd name="T84" fmla="*/ 65 w 160"/>
                  <a:gd name="T85" fmla="*/ 10 h 145"/>
                  <a:gd name="T86" fmla="*/ 48 w 160"/>
                  <a:gd name="T87" fmla="*/ 10 h 145"/>
                  <a:gd name="T88" fmla="*/ 46 w 160"/>
                  <a:gd name="T89" fmla="*/ 1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" h="145">
                    <a:moveTo>
                      <a:pt x="21" y="55"/>
                    </a:moveTo>
                    <a:lnTo>
                      <a:pt x="21" y="5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1"/>
                    </a:lnTo>
                    <a:lnTo>
                      <a:pt x="92" y="4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6" y="12"/>
                    </a:lnTo>
                    <a:lnTo>
                      <a:pt x="111" y="18"/>
                    </a:lnTo>
                    <a:lnTo>
                      <a:pt x="113" y="2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9"/>
                    </a:lnTo>
                    <a:lnTo>
                      <a:pt x="113" y="45"/>
                    </a:lnTo>
                    <a:lnTo>
                      <a:pt x="108" y="55"/>
                    </a:lnTo>
                    <a:lnTo>
                      <a:pt x="100" y="66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112" y="106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9" y="134"/>
                    </a:lnTo>
                    <a:lnTo>
                      <a:pt x="145" y="138"/>
                    </a:lnTo>
                    <a:lnTo>
                      <a:pt x="149" y="139"/>
                    </a:lnTo>
                    <a:lnTo>
                      <a:pt x="153" y="141"/>
                    </a:lnTo>
                    <a:lnTo>
                      <a:pt x="153" y="141"/>
                    </a:lnTo>
                    <a:lnTo>
                      <a:pt x="157" y="141"/>
                    </a:lnTo>
                    <a:lnTo>
                      <a:pt x="157" y="141"/>
                    </a:lnTo>
                    <a:lnTo>
                      <a:pt x="160" y="142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58" y="145"/>
                    </a:lnTo>
                    <a:lnTo>
                      <a:pt x="156" y="145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24" y="145"/>
                    </a:lnTo>
                    <a:lnTo>
                      <a:pt x="115" y="142"/>
                    </a:lnTo>
                    <a:lnTo>
                      <a:pt x="115" y="142"/>
                    </a:lnTo>
                    <a:lnTo>
                      <a:pt x="110" y="137"/>
                    </a:lnTo>
                    <a:lnTo>
                      <a:pt x="103" y="13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7" y="85"/>
                    </a:lnTo>
                    <a:lnTo>
                      <a:pt x="66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6" y="113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34"/>
                    </a:lnTo>
                    <a:lnTo>
                      <a:pt x="49" y="137"/>
                    </a:lnTo>
                    <a:lnTo>
                      <a:pt x="52" y="139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65" y="141"/>
                    </a:lnTo>
                    <a:lnTo>
                      <a:pt x="65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8" y="145"/>
                    </a:lnTo>
                    <a:lnTo>
                      <a:pt x="8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4" y="142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13" y="141"/>
                    </a:lnTo>
                    <a:lnTo>
                      <a:pt x="13" y="141"/>
                    </a:lnTo>
                    <a:lnTo>
                      <a:pt x="16" y="139"/>
                    </a:lnTo>
                    <a:lnTo>
                      <a:pt x="19" y="137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1" y="113"/>
                    </a:lnTo>
                    <a:lnTo>
                      <a:pt x="21" y="89"/>
                    </a:lnTo>
                    <a:lnTo>
                      <a:pt x="21" y="55"/>
                    </a:lnTo>
                    <a:close/>
                    <a:moveTo>
                      <a:pt x="46" y="71"/>
                    </a:moveTo>
                    <a:lnTo>
                      <a:pt x="46" y="71"/>
                    </a:lnTo>
                    <a:lnTo>
                      <a:pt x="46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6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71" y="75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2" y="68"/>
                    </a:lnTo>
                    <a:lnTo>
                      <a:pt x="86" y="63"/>
                    </a:lnTo>
                    <a:lnTo>
                      <a:pt x="88" y="5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34"/>
                    </a:lnTo>
                    <a:lnTo>
                      <a:pt x="87" y="27"/>
                    </a:lnTo>
                    <a:lnTo>
                      <a:pt x="83" y="21"/>
                    </a:lnTo>
                    <a:lnTo>
                      <a:pt x="79" y="17"/>
                    </a:lnTo>
                    <a:lnTo>
                      <a:pt x="74" y="13"/>
                    </a:lnTo>
                    <a:lnTo>
                      <a:pt x="70" y="12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6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138"/>
              <p:cNvSpPr>
                <a:spLocks/>
              </p:cNvSpPr>
              <p:nvPr/>
            </p:nvSpPr>
            <p:spPr bwMode="auto">
              <a:xfrm>
                <a:off x="4620449" y="2163595"/>
                <a:ext cx="91049" cy="127125"/>
              </a:xfrm>
              <a:custGeom>
                <a:avLst/>
                <a:gdLst>
                  <a:gd name="T0" fmla="*/ 20 w 106"/>
                  <a:gd name="T1" fmla="*/ 16 h 148"/>
                  <a:gd name="T2" fmla="*/ 17 w 106"/>
                  <a:gd name="T3" fmla="*/ 10 h 148"/>
                  <a:gd name="T4" fmla="*/ 11 w 106"/>
                  <a:gd name="T5" fmla="*/ 6 h 148"/>
                  <a:gd name="T6" fmla="*/ 0 w 106"/>
                  <a:gd name="T7" fmla="*/ 4 h 148"/>
                  <a:gd name="T8" fmla="*/ 0 w 106"/>
                  <a:gd name="T9" fmla="*/ 2 h 148"/>
                  <a:gd name="T10" fmla="*/ 33 w 106"/>
                  <a:gd name="T11" fmla="*/ 2 h 148"/>
                  <a:gd name="T12" fmla="*/ 87 w 106"/>
                  <a:gd name="T13" fmla="*/ 2 h 148"/>
                  <a:gd name="T14" fmla="*/ 99 w 106"/>
                  <a:gd name="T15" fmla="*/ 0 h 148"/>
                  <a:gd name="T16" fmla="*/ 100 w 106"/>
                  <a:gd name="T17" fmla="*/ 2 h 148"/>
                  <a:gd name="T18" fmla="*/ 99 w 106"/>
                  <a:gd name="T19" fmla="*/ 14 h 148"/>
                  <a:gd name="T20" fmla="*/ 98 w 106"/>
                  <a:gd name="T21" fmla="*/ 27 h 148"/>
                  <a:gd name="T22" fmla="*/ 95 w 106"/>
                  <a:gd name="T23" fmla="*/ 31 h 148"/>
                  <a:gd name="T24" fmla="*/ 94 w 106"/>
                  <a:gd name="T25" fmla="*/ 28 h 148"/>
                  <a:gd name="T26" fmla="*/ 93 w 106"/>
                  <a:gd name="T27" fmla="*/ 20 h 148"/>
                  <a:gd name="T28" fmla="*/ 86 w 106"/>
                  <a:gd name="T29" fmla="*/ 15 h 148"/>
                  <a:gd name="T30" fmla="*/ 48 w 106"/>
                  <a:gd name="T31" fmla="*/ 12 h 148"/>
                  <a:gd name="T32" fmla="*/ 46 w 106"/>
                  <a:gd name="T33" fmla="*/ 15 h 148"/>
                  <a:gd name="T34" fmla="*/ 46 w 106"/>
                  <a:gd name="T35" fmla="*/ 64 h 148"/>
                  <a:gd name="T36" fmla="*/ 83 w 106"/>
                  <a:gd name="T37" fmla="*/ 64 h 148"/>
                  <a:gd name="T38" fmla="*/ 93 w 106"/>
                  <a:gd name="T39" fmla="*/ 61 h 148"/>
                  <a:gd name="T40" fmla="*/ 95 w 106"/>
                  <a:gd name="T41" fmla="*/ 58 h 148"/>
                  <a:gd name="T42" fmla="*/ 98 w 106"/>
                  <a:gd name="T43" fmla="*/ 60 h 148"/>
                  <a:gd name="T44" fmla="*/ 95 w 106"/>
                  <a:gd name="T45" fmla="*/ 74 h 148"/>
                  <a:gd name="T46" fmla="*/ 94 w 106"/>
                  <a:gd name="T47" fmla="*/ 90 h 148"/>
                  <a:gd name="T48" fmla="*/ 93 w 106"/>
                  <a:gd name="T49" fmla="*/ 91 h 148"/>
                  <a:gd name="T50" fmla="*/ 91 w 106"/>
                  <a:gd name="T51" fmla="*/ 90 h 148"/>
                  <a:gd name="T52" fmla="*/ 89 w 106"/>
                  <a:gd name="T53" fmla="*/ 81 h 148"/>
                  <a:gd name="T54" fmla="*/ 79 w 106"/>
                  <a:gd name="T55" fmla="*/ 76 h 148"/>
                  <a:gd name="T56" fmla="*/ 48 w 106"/>
                  <a:gd name="T57" fmla="*/ 74 h 148"/>
                  <a:gd name="T58" fmla="*/ 46 w 106"/>
                  <a:gd name="T59" fmla="*/ 91 h 148"/>
                  <a:gd name="T60" fmla="*/ 46 w 106"/>
                  <a:gd name="T61" fmla="*/ 120 h 148"/>
                  <a:gd name="T62" fmla="*/ 50 w 106"/>
                  <a:gd name="T63" fmla="*/ 131 h 148"/>
                  <a:gd name="T64" fmla="*/ 61 w 106"/>
                  <a:gd name="T65" fmla="*/ 136 h 148"/>
                  <a:gd name="T66" fmla="*/ 83 w 106"/>
                  <a:gd name="T67" fmla="*/ 136 h 148"/>
                  <a:gd name="T68" fmla="*/ 93 w 106"/>
                  <a:gd name="T69" fmla="*/ 133 h 148"/>
                  <a:gd name="T70" fmla="*/ 100 w 106"/>
                  <a:gd name="T71" fmla="*/ 126 h 148"/>
                  <a:gd name="T72" fmla="*/ 102 w 106"/>
                  <a:gd name="T73" fmla="*/ 118 h 148"/>
                  <a:gd name="T74" fmla="*/ 104 w 106"/>
                  <a:gd name="T75" fmla="*/ 118 h 148"/>
                  <a:gd name="T76" fmla="*/ 106 w 106"/>
                  <a:gd name="T77" fmla="*/ 122 h 148"/>
                  <a:gd name="T78" fmla="*/ 102 w 106"/>
                  <a:gd name="T79" fmla="*/ 143 h 148"/>
                  <a:gd name="T80" fmla="*/ 91 w 106"/>
                  <a:gd name="T81" fmla="*/ 148 h 148"/>
                  <a:gd name="T82" fmla="*/ 56 w 106"/>
                  <a:gd name="T83" fmla="*/ 147 h 148"/>
                  <a:gd name="T84" fmla="*/ 20 w 106"/>
                  <a:gd name="T85" fmla="*/ 147 h 148"/>
                  <a:gd name="T86" fmla="*/ 7 w 106"/>
                  <a:gd name="T87" fmla="*/ 147 h 148"/>
                  <a:gd name="T88" fmla="*/ 3 w 106"/>
                  <a:gd name="T89" fmla="*/ 145 h 148"/>
                  <a:gd name="T90" fmla="*/ 6 w 106"/>
                  <a:gd name="T91" fmla="*/ 143 h 148"/>
                  <a:gd name="T92" fmla="*/ 16 w 106"/>
                  <a:gd name="T93" fmla="*/ 141 h 148"/>
                  <a:gd name="T94" fmla="*/ 19 w 106"/>
                  <a:gd name="T95" fmla="*/ 132 h 148"/>
                  <a:gd name="T96" fmla="*/ 20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0" y="57"/>
                    </a:moveTo>
                    <a:lnTo>
                      <a:pt x="20" y="57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99" y="6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96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4" y="24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6" y="15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9" y="62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4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9" y="81"/>
                    </a:lnTo>
                    <a:lnTo>
                      <a:pt x="87" y="78"/>
                    </a:lnTo>
                    <a:lnTo>
                      <a:pt x="83" y="77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120"/>
                    </a:lnTo>
                    <a:lnTo>
                      <a:pt x="46" y="120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3" y="133"/>
                    </a:lnTo>
                    <a:lnTo>
                      <a:pt x="56" y="135"/>
                    </a:lnTo>
                    <a:lnTo>
                      <a:pt x="61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83" y="136"/>
                    </a:lnTo>
                    <a:lnTo>
                      <a:pt x="89" y="135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5" y="132"/>
                    </a:lnTo>
                    <a:lnTo>
                      <a:pt x="98" y="130"/>
                    </a:lnTo>
                    <a:lnTo>
                      <a:pt x="100" y="126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2" y="118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4" y="132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5"/>
                    </a:lnTo>
                    <a:lnTo>
                      <a:pt x="99" y="147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3" y="144"/>
                    </a:lnTo>
                    <a:lnTo>
                      <a:pt x="6" y="143"/>
                    </a:lnTo>
                    <a:lnTo>
                      <a:pt x="6" y="143"/>
                    </a:lnTo>
                    <a:lnTo>
                      <a:pt x="13" y="143"/>
                    </a:lnTo>
                    <a:lnTo>
                      <a:pt x="13" y="143"/>
                    </a:lnTo>
                    <a:lnTo>
                      <a:pt x="16" y="141"/>
                    </a:lnTo>
                    <a:lnTo>
                      <a:pt x="17" y="139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20" y="115"/>
                    </a:lnTo>
                    <a:lnTo>
                      <a:pt x="20" y="91"/>
                    </a:lnTo>
                    <a:lnTo>
                      <a:pt x="2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139"/>
              <p:cNvSpPr>
                <a:spLocks/>
              </p:cNvSpPr>
              <p:nvPr/>
            </p:nvSpPr>
            <p:spPr bwMode="auto">
              <a:xfrm>
                <a:off x="4723524" y="2162736"/>
                <a:ext cx="77306" cy="128843"/>
              </a:xfrm>
              <a:custGeom>
                <a:avLst/>
                <a:gdLst>
                  <a:gd name="T0" fmla="*/ 4 w 90"/>
                  <a:gd name="T1" fmla="*/ 146 h 150"/>
                  <a:gd name="T2" fmla="*/ 0 w 90"/>
                  <a:gd name="T3" fmla="*/ 140 h 150"/>
                  <a:gd name="T4" fmla="*/ 1 w 90"/>
                  <a:gd name="T5" fmla="*/ 113 h 150"/>
                  <a:gd name="T6" fmla="*/ 1 w 90"/>
                  <a:gd name="T7" fmla="*/ 109 h 150"/>
                  <a:gd name="T8" fmla="*/ 3 w 90"/>
                  <a:gd name="T9" fmla="*/ 108 h 150"/>
                  <a:gd name="T10" fmla="*/ 5 w 90"/>
                  <a:gd name="T11" fmla="*/ 112 h 150"/>
                  <a:gd name="T12" fmla="*/ 7 w 90"/>
                  <a:gd name="T13" fmla="*/ 121 h 150"/>
                  <a:gd name="T14" fmla="*/ 9 w 90"/>
                  <a:gd name="T15" fmla="*/ 127 h 150"/>
                  <a:gd name="T16" fmla="*/ 16 w 90"/>
                  <a:gd name="T17" fmla="*/ 134 h 150"/>
                  <a:gd name="T18" fmla="*/ 29 w 90"/>
                  <a:gd name="T19" fmla="*/ 140 h 150"/>
                  <a:gd name="T20" fmla="*/ 38 w 90"/>
                  <a:gd name="T21" fmla="*/ 141 h 150"/>
                  <a:gd name="T22" fmla="*/ 50 w 90"/>
                  <a:gd name="T23" fmla="*/ 138 h 150"/>
                  <a:gd name="T24" fmla="*/ 59 w 90"/>
                  <a:gd name="T25" fmla="*/ 133 h 150"/>
                  <a:gd name="T26" fmla="*/ 65 w 90"/>
                  <a:gd name="T27" fmla="*/ 125 h 150"/>
                  <a:gd name="T28" fmla="*/ 66 w 90"/>
                  <a:gd name="T29" fmla="*/ 116 h 150"/>
                  <a:gd name="T30" fmla="*/ 66 w 90"/>
                  <a:gd name="T31" fmla="*/ 109 h 150"/>
                  <a:gd name="T32" fmla="*/ 58 w 90"/>
                  <a:gd name="T33" fmla="*/ 96 h 150"/>
                  <a:gd name="T34" fmla="*/ 36 w 90"/>
                  <a:gd name="T35" fmla="*/ 82 h 150"/>
                  <a:gd name="T36" fmla="*/ 20 w 90"/>
                  <a:gd name="T37" fmla="*/ 73 h 150"/>
                  <a:gd name="T38" fmla="*/ 11 w 90"/>
                  <a:gd name="T39" fmla="*/ 62 h 150"/>
                  <a:gd name="T40" fmla="*/ 5 w 90"/>
                  <a:gd name="T41" fmla="*/ 50 h 150"/>
                  <a:gd name="T42" fmla="*/ 4 w 90"/>
                  <a:gd name="T43" fmla="*/ 38 h 150"/>
                  <a:gd name="T44" fmla="*/ 5 w 90"/>
                  <a:gd name="T45" fmla="*/ 30 h 150"/>
                  <a:gd name="T46" fmla="*/ 13 w 90"/>
                  <a:gd name="T47" fmla="*/ 16 h 150"/>
                  <a:gd name="T48" fmla="*/ 27 w 90"/>
                  <a:gd name="T49" fmla="*/ 5 h 150"/>
                  <a:gd name="T50" fmla="*/ 45 w 90"/>
                  <a:gd name="T51" fmla="*/ 0 h 150"/>
                  <a:gd name="T52" fmla="*/ 54 w 90"/>
                  <a:gd name="T53" fmla="*/ 0 h 150"/>
                  <a:gd name="T54" fmla="*/ 83 w 90"/>
                  <a:gd name="T55" fmla="*/ 3 h 150"/>
                  <a:gd name="T56" fmla="*/ 84 w 90"/>
                  <a:gd name="T57" fmla="*/ 4 h 150"/>
                  <a:gd name="T58" fmla="*/ 86 w 90"/>
                  <a:gd name="T59" fmla="*/ 5 h 150"/>
                  <a:gd name="T60" fmla="*/ 84 w 90"/>
                  <a:gd name="T61" fmla="*/ 29 h 150"/>
                  <a:gd name="T62" fmla="*/ 82 w 90"/>
                  <a:gd name="T63" fmla="*/ 34 h 150"/>
                  <a:gd name="T64" fmla="*/ 80 w 90"/>
                  <a:gd name="T65" fmla="*/ 34 h 150"/>
                  <a:gd name="T66" fmla="*/ 80 w 90"/>
                  <a:gd name="T67" fmla="*/ 32 h 150"/>
                  <a:gd name="T68" fmla="*/ 78 w 90"/>
                  <a:gd name="T69" fmla="*/ 23 h 150"/>
                  <a:gd name="T70" fmla="*/ 75 w 90"/>
                  <a:gd name="T71" fmla="*/ 19 h 150"/>
                  <a:gd name="T72" fmla="*/ 67 w 90"/>
                  <a:gd name="T73" fmla="*/ 13 h 150"/>
                  <a:gd name="T74" fmla="*/ 53 w 90"/>
                  <a:gd name="T75" fmla="*/ 9 h 150"/>
                  <a:gd name="T76" fmla="*/ 42 w 90"/>
                  <a:gd name="T77" fmla="*/ 11 h 150"/>
                  <a:gd name="T78" fmla="*/ 34 w 90"/>
                  <a:gd name="T79" fmla="*/ 15 h 150"/>
                  <a:gd name="T80" fmla="*/ 28 w 90"/>
                  <a:gd name="T81" fmla="*/ 21 h 150"/>
                  <a:gd name="T82" fmla="*/ 25 w 90"/>
                  <a:gd name="T83" fmla="*/ 30 h 150"/>
                  <a:gd name="T84" fmla="*/ 27 w 90"/>
                  <a:gd name="T85" fmla="*/ 37 h 150"/>
                  <a:gd name="T86" fmla="*/ 36 w 90"/>
                  <a:gd name="T87" fmla="*/ 49 h 150"/>
                  <a:gd name="T88" fmla="*/ 55 w 90"/>
                  <a:gd name="T89" fmla="*/ 61 h 150"/>
                  <a:gd name="T90" fmla="*/ 63 w 90"/>
                  <a:gd name="T91" fmla="*/ 66 h 150"/>
                  <a:gd name="T92" fmla="*/ 78 w 90"/>
                  <a:gd name="T93" fmla="*/ 77 h 150"/>
                  <a:gd name="T94" fmla="*/ 86 w 90"/>
                  <a:gd name="T95" fmla="*/ 88 h 150"/>
                  <a:gd name="T96" fmla="*/ 88 w 90"/>
                  <a:gd name="T97" fmla="*/ 100 h 150"/>
                  <a:gd name="T98" fmla="*/ 90 w 90"/>
                  <a:gd name="T99" fmla="*/ 107 h 150"/>
                  <a:gd name="T100" fmla="*/ 84 w 90"/>
                  <a:gd name="T101" fmla="*/ 127 h 150"/>
                  <a:gd name="T102" fmla="*/ 70 w 90"/>
                  <a:gd name="T103" fmla="*/ 142 h 150"/>
                  <a:gd name="T104" fmla="*/ 62 w 90"/>
                  <a:gd name="T105" fmla="*/ 146 h 150"/>
                  <a:gd name="T106" fmla="*/ 45 w 90"/>
                  <a:gd name="T107" fmla="*/ 150 h 150"/>
                  <a:gd name="T108" fmla="*/ 36 w 90"/>
                  <a:gd name="T109" fmla="*/ 150 h 150"/>
                  <a:gd name="T110" fmla="*/ 11 w 90"/>
                  <a:gd name="T111" fmla="*/ 148 h 150"/>
                  <a:gd name="T112" fmla="*/ 4 w 90"/>
                  <a:gd name="T11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0">
                    <a:moveTo>
                      <a:pt x="4" y="146"/>
                    </a:moveTo>
                    <a:lnTo>
                      <a:pt x="4" y="146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09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9" y="127"/>
                    </a:lnTo>
                    <a:lnTo>
                      <a:pt x="12" y="131"/>
                    </a:lnTo>
                    <a:lnTo>
                      <a:pt x="16" y="134"/>
                    </a:lnTo>
                    <a:lnTo>
                      <a:pt x="20" y="137"/>
                    </a:lnTo>
                    <a:lnTo>
                      <a:pt x="29" y="140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0"/>
                    </a:lnTo>
                    <a:lnTo>
                      <a:pt x="50" y="138"/>
                    </a:lnTo>
                    <a:lnTo>
                      <a:pt x="55" y="137"/>
                    </a:lnTo>
                    <a:lnTo>
                      <a:pt x="59" y="133"/>
                    </a:lnTo>
                    <a:lnTo>
                      <a:pt x="62" y="131"/>
                    </a:lnTo>
                    <a:lnTo>
                      <a:pt x="65" y="125"/>
                    </a:lnTo>
                    <a:lnTo>
                      <a:pt x="66" y="121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6" y="109"/>
                    </a:lnTo>
                    <a:lnTo>
                      <a:pt x="63" y="103"/>
                    </a:lnTo>
                    <a:lnTo>
                      <a:pt x="58" y="96"/>
                    </a:lnTo>
                    <a:lnTo>
                      <a:pt x="48" y="9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0" y="73"/>
                    </a:lnTo>
                    <a:lnTo>
                      <a:pt x="15" y="67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5" y="30"/>
                    </a:lnTo>
                    <a:lnTo>
                      <a:pt x="8" y="23"/>
                    </a:lnTo>
                    <a:lnTo>
                      <a:pt x="13" y="16"/>
                    </a:lnTo>
                    <a:lnTo>
                      <a:pt x="19" y="11"/>
                    </a:lnTo>
                    <a:lnTo>
                      <a:pt x="27" y="5"/>
                    </a:lnTo>
                    <a:lnTo>
                      <a:pt x="34" y="3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1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4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6"/>
                    </a:lnTo>
                    <a:lnTo>
                      <a:pt x="78" y="23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3" y="16"/>
                    </a:lnTo>
                    <a:lnTo>
                      <a:pt x="67" y="13"/>
                    </a:lnTo>
                    <a:lnTo>
                      <a:pt x="61" y="11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4" y="15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7" y="25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7"/>
                    </a:lnTo>
                    <a:lnTo>
                      <a:pt x="29" y="42"/>
                    </a:lnTo>
                    <a:lnTo>
                      <a:pt x="36" y="49"/>
                    </a:lnTo>
                    <a:lnTo>
                      <a:pt x="46" y="55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7"/>
                    </a:lnTo>
                    <a:lnTo>
                      <a:pt x="82" y="82"/>
                    </a:lnTo>
                    <a:lnTo>
                      <a:pt x="86" y="88"/>
                    </a:lnTo>
                    <a:lnTo>
                      <a:pt x="87" y="94"/>
                    </a:lnTo>
                    <a:lnTo>
                      <a:pt x="88" y="100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88" y="117"/>
                    </a:lnTo>
                    <a:lnTo>
                      <a:pt x="84" y="127"/>
                    </a:lnTo>
                    <a:lnTo>
                      <a:pt x="79" y="134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62" y="146"/>
                    </a:lnTo>
                    <a:lnTo>
                      <a:pt x="53" y="149"/>
                    </a:lnTo>
                    <a:lnTo>
                      <a:pt x="45" y="150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19" y="150"/>
                    </a:lnTo>
                    <a:lnTo>
                      <a:pt x="11" y="148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140"/>
              <p:cNvSpPr>
                <a:spLocks/>
              </p:cNvSpPr>
              <p:nvPr/>
            </p:nvSpPr>
            <p:spPr bwMode="auto">
              <a:xfrm>
                <a:off x="4809419" y="2163595"/>
                <a:ext cx="91049" cy="127125"/>
              </a:xfrm>
              <a:custGeom>
                <a:avLst/>
                <a:gdLst>
                  <a:gd name="T0" fmla="*/ 21 w 106"/>
                  <a:gd name="T1" fmla="*/ 16 h 148"/>
                  <a:gd name="T2" fmla="*/ 19 w 106"/>
                  <a:gd name="T3" fmla="*/ 10 h 148"/>
                  <a:gd name="T4" fmla="*/ 12 w 106"/>
                  <a:gd name="T5" fmla="*/ 6 h 148"/>
                  <a:gd name="T6" fmla="*/ 2 w 106"/>
                  <a:gd name="T7" fmla="*/ 4 h 148"/>
                  <a:gd name="T8" fmla="*/ 2 w 106"/>
                  <a:gd name="T9" fmla="*/ 2 h 148"/>
                  <a:gd name="T10" fmla="*/ 34 w 106"/>
                  <a:gd name="T11" fmla="*/ 2 h 148"/>
                  <a:gd name="T12" fmla="*/ 88 w 106"/>
                  <a:gd name="T13" fmla="*/ 2 h 148"/>
                  <a:gd name="T14" fmla="*/ 100 w 106"/>
                  <a:gd name="T15" fmla="*/ 0 h 148"/>
                  <a:gd name="T16" fmla="*/ 102 w 106"/>
                  <a:gd name="T17" fmla="*/ 2 h 148"/>
                  <a:gd name="T18" fmla="*/ 100 w 106"/>
                  <a:gd name="T19" fmla="*/ 14 h 148"/>
                  <a:gd name="T20" fmla="*/ 99 w 106"/>
                  <a:gd name="T21" fmla="*/ 27 h 148"/>
                  <a:gd name="T22" fmla="*/ 96 w 106"/>
                  <a:gd name="T23" fmla="*/ 31 h 148"/>
                  <a:gd name="T24" fmla="*/ 95 w 106"/>
                  <a:gd name="T25" fmla="*/ 28 h 148"/>
                  <a:gd name="T26" fmla="*/ 94 w 106"/>
                  <a:gd name="T27" fmla="*/ 20 h 148"/>
                  <a:gd name="T28" fmla="*/ 86 w 106"/>
                  <a:gd name="T29" fmla="*/ 15 h 148"/>
                  <a:gd name="T30" fmla="*/ 49 w 106"/>
                  <a:gd name="T31" fmla="*/ 12 h 148"/>
                  <a:gd name="T32" fmla="*/ 48 w 106"/>
                  <a:gd name="T33" fmla="*/ 15 h 148"/>
                  <a:gd name="T34" fmla="*/ 48 w 106"/>
                  <a:gd name="T35" fmla="*/ 64 h 148"/>
                  <a:gd name="T36" fmla="*/ 85 w 106"/>
                  <a:gd name="T37" fmla="*/ 64 h 148"/>
                  <a:gd name="T38" fmla="*/ 94 w 106"/>
                  <a:gd name="T39" fmla="*/ 61 h 148"/>
                  <a:gd name="T40" fmla="*/ 96 w 106"/>
                  <a:gd name="T41" fmla="*/ 58 h 148"/>
                  <a:gd name="T42" fmla="*/ 98 w 106"/>
                  <a:gd name="T43" fmla="*/ 60 h 148"/>
                  <a:gd name="T44" fmla="*/ 96 w 106"/>
                  <a:gd name="T45" fmla="*/ 74 h 148"/>
                  <a:gd name="T46" fmla="*/ 95 w 106"/>
                  <a:gd name="T47" fmla="*/ 90 h 148"/>
                  <a:gd name="T48" fmla="*/ 94 w 106"/>
                  <a:gd name="T49" fmla="*/ 91 h 148"/>
                  <a:gd name="T50" fmla="*/ 92 w 106"/>
                  <a:gd name="T51" fmla="*/ 90 h 148"/>
                  <a:gd name="T52" fmla="*/ 90 w 106"/>
                  <a:gd name="T53" fmla="*/ 81 h 148"/>
                  <a:gd name="T54" fmla="*/ 81 w 106"/>
                  <a:gd name="T55" fmla="*/ 76 h 148"/>
                  <a:gd name="T56" fmla="*/ 49 w 106"/>
                  <a:gd name="T57" fmla="*/ 74 h 148"/>
                  <a:gd name="T58" fmla="*/ 48 w 106"/>
                  <a:gd name="T59" fmla="*/ 91 h 148"/>
                  <a:gd name="T60" fmla="*/ 48 w 106"/>
                  <a:gd name="T61" fmla="*/ 120 h 148"/>
                  <a:gd name="T62" fmla="*/ 52 w 106"/>
                  <a:gd name="T63" fmla="*/ 131 h 148"/>
                  <a:gd name="T64" fmla="*/ 62 w 106"/>
                  <a:gd name="T65" fmla="*/ 136 h 148"/>
                  <a:gd name="T66" fmla="*/ 85 w 106"/>
                  <a:gd name="T67" fmla="*/ 136 h 148"/>
                  <a:gd name="T68" fmla="*/ 94 w 106"/>
                  <a:gd name="T69" fmla="*/ 133 h 148"/>
                  <a:gd name="T70" fmla="*/ 100 w 106"/>
                  <a:gd name="T71" fmla="*/ 126 h 148"/>
                  <a:gd name="T72" fmla="*/ 103 w 106"/>
                  <a:gd name="T73" fmla="*/ 118 h 148"/>
                  <a:gd name="T74" fmla="*/ 106 w 106"/>
                  <a:gd name="T75" fmla="*/ 118 h 148"/>
                  <a:gd name="T76" fmla="*/ 106 w 106"/>
                  <a:gd name="T77" fmla="*/ 122 h 148"/>
                  <a:gd name="T78" fmla="*/ 103 w 106"/>
                  <a:gd name="T79" fmla="*/ 143 h 148"/>
                  <a:gd name="T80" fmla="*/ 92 w 106"/>
                  <a:gd name="T81" fmla="*/ 148 h 148"/>
                  <a:gd name="T82" fmla="*/ 56 w 106"/>
                  <a:gd name="T83" fmla="*/ 147 h 148"/>
                  <a:gd name="T84" fmla="*/ 21 w 106"/>
                  <a:gd name="T85" fmla="*/ 147 h 148"/>
                  <a:gd name="T86" fmla="*/ 8 w 106"/>
                  <a:gd name="T87" fmla="*/ 147 h 148"/>
                  <a:gd name="T88" fmla="*/ 4 w 106"/>
                  <a:gd name="T89" fmla="*/ 145 h 148"/>
                  <a:gd name="T90" fmla="*/ 7 w 106"/>
                  <a:gd name="T91" fmla="*/ 143 h 148"/>
                  <a:gd name="T92" fmla="*/ 17 w 106"/>
                  <a:gd name="T93" fmla="*/ 141 h 148"/>
                  <a:gd name="T94" fmla="*/ 20 w 106"/>
                  <a:gd name="T95" fmla="*/ 132 h 148"/>
                  <a:gd name="T96" fmla="*/ 21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1" y="57"/>
                    </a:moveTo>
                    <a:lnTo>
                      <a:pt x="21" y="5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0" y="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1"/>
                    </a:lnTo>
                    <a:lnTo>
                      <a:pt x="95" y="29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0" y="62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8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87"/>
                    </a:lnTo>
                    <a:lnTo>
                      <a:pt x="96" y="87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1"/>
                    </a:lnTo>
                    <a:lnTo>
                      <a:pt x="94" y="91"/>
                    </a:lnTo>
                    <a:lnTo>
                      <a:pt x="92" y="91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8" y="78"/>
                    </a:lnTo>
                    <a:lnTo>
                      <a:pt x="85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6"/>
                    </a:lnTo>
                    <a:lnTo>
                      <a:pt x="48" y="77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49" y="128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57" y="135"/>
                    </a:lnTo>
                    <a:lnTo>
                      <a:pt x="62" y="136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85" y="136"/>
                    </a:lnTo>
                    <a:lnTo>
                      <a:pt x="88" y="13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6" y="132"/>
                    </a:lnTo>
                    <a:lnTo>
                      <a:pt x="99" y="130"/>
                    </a:lnTo>
                    <a:lnTo>
                      <a:pt x="100" y="126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3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6" y="132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2" y="145"/>
                    </a:lnTo>
                    <a:lnTo>
                      <a:pt x="100" y="147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6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4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1" y="115"/>
                    </a:lnTo>
                    <a:lnTo>
                      <a:pt x="21" y="91"/>
                    </a:lnTo>
                    <a:lnTo>
                      <a:pt x="2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141"/>
              <p:cNvSpPr>
                <a:spLocks/>
              </p:cNvSpPr>
              <p:nvPr/>
            </p:nvSpPr>
            <p:spPr bwMode="auto">
              <a:xfrm>
                <a:off x="4909916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3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6 w 169"/>
                  <a:gd name="T11" fmla="*/ 147 h 151"/>
                  <a:gd name="T12" fmla="*/ 54 w 169"/>
                  <a:gd name="T13" fmla="*/ 149 h 151"/>
                  <a:gd name="T14" fmla="*/ 52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8 w 169"/>
                  <a:gd name="T31" fmla="*/ 132 h 151"/>
                  <a:gd name="T32" fmla="*/ 20 w 169"/>
                  <a:gd name="T33" fmla="*/ 6 h 151"/>
                  <a:gd name="T34" fmla="*/ 22 w 169"/>
                  <a:gd name="T35" fmla="*/ 2 h 151"/>
                  <a:gd name="T36" fmla="*/ 23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5 w 169"/>
                  <a:gd name="T47" fmla="*/ 26 h 151"/>
                  <a:gd name="T48" fmla="*/ 135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8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60 w 169"/>
                  <a:gd name="T75" fmla="*/ 8 h 151"/>
                  <a:gd name="T76" fmla="*/ 155 w 169"/>
                  <a:gd name="T77" fmla="*/ 13 h 151"/>
                  <a:gd name="T78" fmla="*/ 152 w 169"/>
                  <a:gd name="T79" fmla="*/ 24 h 151"/>
                  <a:gd name="T80" fmla="*/ 151 w 169"/>
                  <a:gd name="T81" fmla="*/ 146 h 151"/>
                  <a:gd name="T82" fmla="*/ 147 w 169"/>
                  <a:gd name="T83" fmla="*/ 151 h 151"/>
                  <a:gd name="T84" fmla="*/ 143 w 169"/>
                  <a:gd name="T85" fmla="*/ 150 h 151"/>
                  <a:gd name="T86" fmla="*/ 139 w 169"/>
                  <a:gd name="T87" fmla="*/ 147 h 151"/>
                  <a:gd name="T88" fmla="*/ 81 w 169"/>
                  <a:gd name="T89" fmla="*/ 92 h 151"/>
                  <a:gd name="T90" fmla="*/ 33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3" y="143"/>
                    </a:lnTo>
                    <a:lnTo>
                      <a:pt x="43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49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6" y="10"/>
                    </a:lnTo>
                    <a:lnTo>
                      <a:pt x="155" y="13"/>
                    </a:lnTo>
                    <a:lnTo>
                      <a:pt x="153" y="17"/>
                    </a:lnTo>
                    <a:lnTo>
                      <a:pt x="152" y="24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9" y="150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3" y="150"/>
                    </a:lnTo>
                    <a:lnTo>
                      <a:pt x="139" y="147"/>
                    </a:lnTo>
                    <a:lnTo>
                      <a:pt x="139" y="147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51" y="6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142"/>
              <p:cNvSpPr>
                <a:spLocks/>
              </p:cNvSpPr>
              <p:nvPr/>
            </p:nvSpPr>
            <p:spPr bwMode="auto">
              <a:xfrm>
                <a:off x="5058516" y="2162736"/>
                <a:ext cx="116818" cy="127125"/>
              </a:xfrm>
              <a:custGeom>
                <a:avLst/>
                <a:gdLst>
                  <a:gd name="T0" fmla="*/ 26 w 136"/>
                  <a:gd name="T1" fmla="*/ 15 h 148"/>
                  <a:gd name="T2" fmla="*/ 18 w 136"/>
                  <a:gd name="T3" fmla="*/ 16 h 148"/>
                  <a:gd name="T4" fmla="*/ 9 w 136"/>
                  <a:gd name="T5" fmla="*/ 19 h 148"/>
                  <a:gd name="T6" fmla="*/ 7 w 136"/>
                  <a:gd name="T7" fmla="*/ 21 h 148"/>
                  <a:gd name="T8" fmla="*/ 4 w 136"/>
                  <a:gd name="T9" fmla="*/ 28 h 148"/>
                  <a:gd name="T10" fmla="*/ 3 w 136"/>
                  <a:gd name="T11" fmla="*/ 29 h 148"/>
                  <a:gd name="T12" fmla="*/ 1 w 136"/>
                  <a:gd name="T13" fmla="*/ 30 h 148"/>
                  <a:gd name="T14" fmla="*/ 0 w 136"/>
                  <a:gd name="T15" fmla="*/ 26 h 148"/>
                  <a:gd name="T16" fmla="*/ 1 w 136"/>
                  <a:gd name="T17" fmla="*/ 15 h 148"/>
                  <a:gd name="T18" fmla="*/ 4 w 136"/>
                  <a:gd name="T19" fmla="*/ 4 h 148"/>
                  <a:gd name="T20" fmla="*/ 7 w 136"/>
                  <a:gd name="T21" fmla="*/ 0 h 148"/>
                  <a:gd name="T22" fmla="*/ 9 w 136"/>
                  <a:gd name="T23" fmla="*/ 0 h 148"/>
                  <a:gd name="T24" fmla="*/ 14 w 136"/>
                  <a:gd name="T25" fmla="*/ 3 h 148"/>
                  <a:gd name="T26" fmla="*/ 116 w 136"/>
                  <a:gd name="T27" fmla="*/ 3 h 148"/>
                  <a:gd name="T28" fmla="*/ 129 w 136"/>
                  <a:gd name="T29" fmla="*/ 3 h 148"/>
                  <a:gd name="T30" fmla="*/ 134 w 136"/>
                  <a:gd name="T31" fmla="*/ 1 h 148"/>
                  <a:gd name="T32" fmla="*/ 136 w 136"/>
                  <a:gd name="T33" fmla="*/ 3 h 148"/>
                  <a:gd name="T34" fmla="*/ 136 w 136"/>
                  <a:gd name="T35" fmla="*/ 5 h 148"/>
                  <a:gd name="T36" fmla="*/ 136 w 136"/>
                  <a:gd name="T37" fmla="*/ 29 h 148"/>
                  <a:gd name="T38" fmla="*/ 134 w 136"/>
                  <a:gd name="T39" fmla="*/ 32 h 148"/>
                  <a:gd name="T40" fmla="*/ 132 w 136"/>
                  <a:gd name="T41" fmla="*/ 30 h 148"/>
                  <a:gd name="T42" fmla="*/ 132 w 136"/>
                  <a:gd name="T43" fmla="*/ 26 h 148"/>
                  <a:gd name="T44" fmla="*/ 130 w 136"/>
                  <a:gd name="T45" fmla="*/ 23 h 148"/>
                  <a:gd name="T46" fmla="*/ 119 w 136"/>
                  <a:gd name="T47" fmla="*/ 16 h 148"/>
                  <a:gd name="T48" fmla="*/ 83 w 136"/>
                  <a:gd name="T49" fmla="*/ 15 h 148"/>
                  <a:gd name="T50" fmla="*/ 83 w 136"/>
                  <a:gd name="T51" fmla="*/ 92 h 148"/>
                  <a:gd name="T52" fmla="*/ 84 w 136"/>
                  <a:gd name="T53" fmla="*/ 133 h 148"/>
                  <a:gd name="T54" fmla="*/ 84 w 136"/>
                  <a:gd name="T55" fmla="*/ 137 h 148"/>
                  <a:gd name="T56" fmla="*/ 88 w 136"/>
                  <a:gd name="T57" fmla="*/ 142 h 148"/>
                  <a:gd name="T58" fmla="*/ 91 w 136"/>
                  <a:gd name="T59" fmla="*/ 144 h 148"/>
                  <a:gd name="T60" fmla="*/ 101 w 136"/>
                  <a:gd name="T61" fmla="*/ 144 h 148"/>
                  <a:gd name="T62" fmla="*/ 105 w 136"/>
                  <a:gd name="T63" fmla="*/ 146 h 148"/>
                  <a:gd name="T64" fmla="*/ 104 w 136"/>
                  <a:gd name="T65" fmla="*/ 148 h 148"/>
                  <a:gd name="T66" fmla="*/ 101 w 136"/>
                  <a:gd name="T67" fmla="*/ 148 h 148"/>
                  <a:gd name="T68" fmla="*/ 68 w 136"/>
                  <a:gd name="T69" fmla="*/ 148 h 148"/>
                  <a:gd name="T70" fmla="*/ 42 w 136"/>
                  <a:gd name="T71" fmla="*/ 148 h 148"/>
                  <a:gd name="T72" fmla="*/ 39 w 136"/>
                  <a:gd name="T73" fmla="*/ 146 h 148"/>
                  <a:gd name="T74" fmla="*/ 39 w 136"/>
                  <a:gd name="T75" fmla="*/ 145 h 148"/>
                  <a:gd name="T76" fmla="*/ 42 w 136"/>
                  <a:gd name="T77" fmla="*/ 144 h 148"/>
                  <a:gd name="T78" fmla="*/ 49 w 136"/>
                  <a:gd name="T79" fmla="*/ 144 h 148"/>
                  <a:gd name="T80" fmla="*/ 53 w 136"/>
                  <a:gd name="T81" fmla="*/ 140 h 148"/>
                  <a:gd name="T82" fmla="*/ 55 w 136"/>
                  <a:gd name="T83" fmla="*/ 133 h 148"/>
                  <a:gd name="T84" fmla="*/ 55 w 136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48">
                    <a:moveTo>
                      <a:pt x="55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18" y="16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34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6" y="3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0" y="23"/>
                    </a:lnTo>
                    <a:lnTo>
                      <a:pt x="126" y="19"/>
                    </a:lnTo>
                    <a:lnTo>
                      <a:pt x="119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4" y="145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4" y="148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42" y="148"/>
                    </a:lnTo>
                    <a:lnTo>
                      <a:pt x="42" y="148"/>
                    </a:lnTo>
                    <a:lnTo>
                      <a:pt x="39" y="148"/>
                    </a:lnTo>
                    <a:lnTo>
                      <a:pt x="39" y="146"/>
                    </a:lnTo>
                    <a:lnTo>
                      <a:pt x="39" y="146"/>
                    </a:lnTo>
                    <a:lnTo>
                      <a:pt x="39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9" y="144"/>
                    </a:lnTo>
                    <a:lnTo>
                      <a:pt x="49" y="144"/>
                    </a:lnTo>
                    <a:lnTo>
                      <a:pt x="51" y="142"/>
                    </a:lnTo>
                    <a:lnTo>
                      <a:pt x="53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16"/>
                    </a:lnTo>
                    <a:lnTo>
                      <a:pt x="55" y="92"/>
                    </a:lnTo>
                    <a:lnTo>
                      <a:pt x="5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143"/>
              <p:cNvSpPr>
                <a:spLocks noEditPoints="1"/>
              </p:cNvSpPr>
              <p:nvPr/>
            </p:nvSpPr>
            <p:spPr bwMode="auto">
              <a:xfrm>
                <a:off x="5154719" y="2160159"/>
                <a:ext cx="142586" cy="129702"/>
              </a:xfrm>
              <a:custGeom>
                <a:avLst/>
                <a:gdLst>
                  <a:gd name="T0" fmla="*/ 54 w 166"/>
                  <a:gd name="T1" fmla="*/ 103 h 151"/>
                  <a:gd name="T2" fmla="*/ 51 w 166"/>
                  <a:gd name="T3" fmla="*/ 105 h 151"/>
                  <a:gd name="T4" fmla="*/ 41 w 166"/>
                  <a:gd name="T5" fmla="*/ 130 h 151"/>
                  <a:gd name="T6" fmla="*/ 38 w 166"/>
                  <a:gd name="T7" fmla="*/ 141 h 151"/>
                  <a:gd name="T8" fmla="*/ 38 w 166"/>
                  <a:gd name="T9" fmla="*/ 144 h 151"/>
                  <a:gd name="T10" fmla="*/ 42 w 166"/>
                  <a:gd name="T11" fmla="*/ 147 h 151"/>
                  <a:gd name="T12" fmla="*/ 49 w 166"/>
                  <a:gd name="T13" fmla="*/ 147 h 151"/>
                  <a:gd name="T14" fmla="*/ 51 w 166"/>
                  <a:gd name="T15" fmla="*/ 148 h 151"/>
                  <a:gd name="T16" fmla="*/ 51 w 166"/>
                  <a:gd name="T17" fmla="*/ 149 h 151"/>
                  <a:gd name="T18" fmla="*/ 49 w 166"/>
                  <a:gd name="T19" fmla="*/ 151 h 151"/>
                  <a:gd name="T20" fmla="*/ 26 w 166"/>
                  <a:gd name="T21" fmla="*/ 151 h 151"/>
                  <a:gd name="T22" fmla="*/ 4 w 166"/>
                  <a:gd name="T23" fmla="*/ 151 h 151"/>
                  <a:gd name="T24" fmla="*/ 1 w 166"/>
                  <a:gd name="T25" fmla="*/ 151 h 151"/>
                  <a:gd name="T26" fmla="*/ 0 w 166"/>
                  <a:gd name="T27" fmla="*/ 149 h 151"/>
                  <a:gd name="T28" fmla="*/ 3 w 166"/>
                  <a:gd name="T29" fmla="*/ 147 h 151"/>
                  <a:gd name="T30" fmla="*/ 8 w 166"/>
                  <a:gd name="T31" fmla="*/ 147 h 151"/>
                  <a:gd name="T32" fmla="*/ 14 w 166"/>
                  <a:gd name="T33" fmla="*/ 145 h 151"/>
                  <a:gd name="T34" fmla="*/ 21 w 166"/>
                  <a:gd name="T35" fmla="*/ 136 h 151"/>
                  <a:gd name="T36" fmla="*/ 76 w 166"/>
                  <a:gd name="T37" fmla="*/ 8 h 151"/>
                  <a:gd name="T38" fmla="*/ 79 w 166"/>
                  <a:gd name="T39" fmla="*/ 3 h 151"/>
                  <a:gd name="T40" fmla="*/ 83 w 166"/>
                  <a:gd name="T41" fmla="*/ 0 h 151"/>
                  <a:gd name="T42" fmla="*/ 84 w 166"/>
                  <a:gd name="T43" fmla="*/ 2 h 151"/>
                  <a:gd name="T44" fmla="*/ 88 w 166"/>
                  <a:gd name="T45" fmla="*/ 7 h 151"/>
                  <a:gd name="T46" fmla="*/ 140 w 166"/>
                  <a:gd name="T47" fmla="*/ 126 h 151"/>
                  <a:gd name="T48" fmla="*/ 145 w 166"/>
                  <a:gd name="T49" fmla="*/ 136 h 151"/>
                  <a:gd name="T50" fmla="*/ 153 w 166"/>
                  <a:gd name="T51" fmla="*/ 145 h 151"/>
                  <a:gd name="T52" fmla="*/ 157 w 166"/>
                  <a:gd name="T53" fmla="*/ 147 h 151"/>
                  <a:gd name="T54" fmla="*/ 163 w 166"/>
                  <a:gd name="T55" fmla="*/ 147 h 151"/>
                  <a:gd name="T56" fmla="*/ 166 w 166"/>
                  <a:gd name="T57" fmla="*/ 149 h 151"/>
                  <a:gd name="T58" fmla="*/ 166 w 166"/>
                  <a:gd name="T59" fmla="*/ 151 h 151"/>
                  <a:gd name="T60" fmla="*/ 158 w 166"/>
                  <a:gd name="T61" fmla="*/ 151 h 151"/>
                  <a:gd name="T62" fmla="*/ 120 w 166"/>
                  <a:gd name="T63" fmla="*/ 151 h 151"/>
                  <a:gd name="T64" fmla="*/ 114 w 166"/>
                  <a:gd name="T65" fmla="*/ 151 h 151"/>
                  <a:gd name="T66" fmla="*/ 113 w 166"/>
                  <a:gd name="T67" fmla="*/ 149 h 151"/>
                  <a:gd name="T68" fmla="*/ 114 w 166"/>
                  <a:gd name="T69" fmla="*/ 148 h 151"/>
                  <a:gd name="T70" fmla="*/ 116 w 166"/>
                  <a:gd name="T71" fmla="*/ 147 h 151"/>
                  <a:gd name="T72" fmla="*/ 117 w 166"/>
                  <a:gd name="T73" fmla="*/ 143 h 151"/>
                  <a:gd name="T74" fmla="*/ 103 w 166"/>
                  <a:gd name="T75" fmla="*/ 105 h 151"/>
                  <a:gd name="T76" fmla="*/ 100 w 166"/>
                  <a:gd name="T77" fmla="*/ 103 h 151"/>
                  <a:gd name="T78" fmla="*/ 96 w 166"/>
                  <a:gd name="T79" fmla="*/ 93 h 151"/>
                  <a:gd name="T80" fmla="*/ 97 w 166"/>
                  <a:gd name="T81" fmla="*/ 91 h 151"/>
                  <a:gd name="T82" fmla="*/ 78 w 166"/>
                  <a:gd name="T83" fmla="*/ 43 h 151"/>
                  <a:gd name="T84" fmla="*/ 78 w 166"/>
                  <a:gd name="T85" fmla="*/ 40 h 151"/>
                  <a:gd name="T86" fmla="*/ 76 w 166"/>
                  <a:gd name="T87" fmla="*/ 41 h 151"/>
                  <a:gd name="T88" fmla="*/ 57 w 166"/>
                  <a:gd name="T89" fmla="*/ 91 h 151"/>
                  <a:gd name="T90" fmla="*/ 57 w 166"/>
                  <a:gd name="T91" fmla="*/ 91 h 151"/>
                  <a:gd name="T92" fmla="*/ 96 w 166"/>
                  <a:gd name="T93" fmla="*/ 9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151">
                    <a:moveTo>
                      <a:pt x="54" y="103"/>
                    </a:moveTo>
                    <a:lnTo>
                      <a:pt x="54" y="103"/>
                    </a:lnTo>
                    <a:lnTo>
                      <a:pt x="53" y="103"/>
                    </a:lnTo>
                    <a:lnTo>
                      <a:pt x="51" y="105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38" y="136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5"/>
                    </a:lnTo>
                    <a:lnTo>
                      <a:pt x="42" y="147"/>
                    </a:lnTo>
                    <a:lnTo>
                      <a:pt x="46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49" y="151"/>
                    </a:lnTo>
                    <a:lnTo>
                      <a:pt x="49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14" y="145"/>
                    </a:lnTo>
                    <a:lnTo>
                      <a:pt x="18" y="141"/>
                    </a:lnTo>
                    <a:lnTo>
                      <a:pt x="21" y="136"/>
                    </a:lnTo>
                    <a:lnTo>
                      <a:pt x="25" y="130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9" y="3"/>
                    </a:lnTo>
                    <a:lnTo>
                      <a:pt x="82" y="2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5" y="136"/>
                    </a:lnTo>
                    <a:lnTo>
                      <a:pt x="149" y="143"/>
                    </a:lnTo>
                    <a:lnTo>
                      <a:pt x="153" y="145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6" y="148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20" y="151"/>
                    </a:lnTo>
                    <a:lnTo>
                      <a:pt x="120" y="151"/>
                    </a:lnTo>
                    <a:lnTo>
                      <a:pt x="114" y="151"/>
                    </a:lnTo>
                    <a:lnTo>
                      <a:pt x="114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17" y="143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1" y="103"/>
                    </a:lnTo>
                    <a:lnTo>
                      <a:pt x="100" y="103"/>
                    </a:lnTo>
                    <a:lnTo>
                      <a:pt x="54" y="103"/>
                    </a:lnTo>
                    <a:close/>
                    <a:moveTo>
                      <a:pt x="96" y="93"/>
                    </a:moveTo>
                    <a:lnTo>
                      <a:pt x="96" y="93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8" y="93"/>
                    </a:lnTo>
                    <a:lnTo>
                      <a:pt x="96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144"/>
              <p:cNvSpPr>
                <a:spLocks/>
              </p:cNvSpPr>
              <p:nvPr/>
            </p:nvSpPr>
            <p:spPr bwMode="auto">
              <a:xfrm>
                <a:off x="5276690" y="2162736"/>
                <a:ext cx="117677" cy="127125"/>
              </a:xfrm>
              <a:custGeom>
                <a:avLst/>
                <a:gdLst>
                  <a:gd name="T0" fmla="*/ 26 w 137"/>
                  <a:gd name="T1" fmla="*/ 15 h 148"/>
                  <a:gd name="T2" fmla="*/ 20 w 137"/>
                  <a:gd name="T3" fmla="*/ 16 h 148"/>
                  <a:gd name="T4" fmla="*/ 11 w 137"/>
                  <a:gd name="T5" fmla="*/ 19 h 148"/>
                  <a:gd name="T6" fmla="*/ 8 w 137"/>
                  <a:gd name="T7" fmla="*/ 21 h 148"/>
                  <a:gd name="T8" fmla="*/ 4 w 137"/>
                  <a:gd name="T9" fmla="*/ 28 h 148"/>
                  <a:gd name="T10" fmla="*/ 4 w 137"/>
                  <a:gd name="T11" fmla="*/ 29 h 148"/>
                  <a:gd name="T12" fmla="*/ 1 w 137"/>
                  <a:gd name="T13" fmla="*/ 30 h 148"/>
                  <a:gd name="T14" fmla="*/ 0 w 137"/>
                  <a:gd name="T15" fmla="*/ 26 h 148"/>
                  <a:gd name="T16" fmla="*/ 3 w 137"/>
                  <a:gd name="T17" fmla="*/ 15 h 148"/>
                  <a:gd name="T18" fmla="*/ 4 w 137"/>
                  <a:gd name="T19" fmla="*/ 4 h 148"/>
                  <a:gd name="T20" fmla="*/ 7 w 137"/>
                  <a:gd name="T21" fmla="*/ 0 h 148"/>
                  <a:gd name="T22" fmla="*/ 9 w 137"/>
                  <a:gd name="T23" fmla="*/ 0 h 148"/>
                  <a:gd name="T24" fmla="*/ 16 w 137"/>
                  <a:gd name="T25" fmla="*/ 3 h 148"/>
                  <a:gd name="T26" fmla="*/ 116 w 137"/>
                  <a:gd name="T27" fmla="*/ 3 h 148"/>
                  <a:gd name="T28" fmla="*/ 129 w 137"/>
                  <a:gd name="T29" fmla="*/ 3 h 148"/>
                  <a:gd name="T30" fmla="*/ 136 w 137"/>
                  <a:gd name="T31" fmla="*/ 1 h 148"/>
                  <a:gd name="T32" fmla="*/ 137 w 137"/>
                  <a:gd name="T33" fmla="*/ 3 h 148"/>
                  <a:gd name="T34" fmla="*/ 137 w 137"/>
                  <a:gd name="T35" fmla="*/ 5 h 148"/>
                  <a:gd name="T36" fmla="*/ 136 w 137"/>
                  <a:gd name="T37" fmla="*/ 29 h 148"/>
                  <a:gd name="T38" fmla="*/ 134 w 137"/>
                  <a:gd name="T39" fmla="*/ 32 h 148"/>
                  <a:gd name="T40" fmla="*/ 133 w 137"/>
                  <a:gd name="T41" fmla="*/ 30 h 148"/>
                  <a:gd name="T42" fmla="*/ 132 w 137"/>
                  <a:gd name="T43" fmla="*/ 26 h 148"/>
                  <a:gd name="T44" fmla="*/ 131 w 137"/>
                  <a:gd name="T45" fmla="*/ 23 h 148"/>
                  <a:gd name="T46" fmla="*/ 120 w 137"/>
                  <a:gd name="T47" fmla="*/ 16 h 148"/>
                  <a:gd name="T48" fmla="*/ 83 w 137"/>
                  <a:gd name="T49" fmla="*/ 15 h 148"/>
                  <a:gd name="T50" fmla="*/ 83 w 137"/>
                  <a:gd name="T51" fmla="*/ 92 h 148"/>
                  <a:gd name="T52" fmla="*/ 84 w 137"/>
                  <a:gd name="T53" fmla="*/ 133 h 148"/>
                  <a:gd name="T54" fmla="*/ 86 w 137"/>
                  <a:gd name="T55" fmla="*/ 137 h 148"/>
                  <a:gd name="T56" fmla="*/ 88 w 137"/>
                  <a:gd name="T57" fmla="*/ 142 h 148"/>
                  <a:gd name="T58" fmla="*/ 92 w 137"/>
                  <a:gd name="T59" fmla="*/ 144 h 148"/>
                  <a:gd name="T60" fmla="*/ 103 w 137"/>
                  <a:gd name="T61" fmla="*/ 144 h 148"/>
                  <a:gd name="T62" fmla="*/ 106 w 137"/>
                  <a:gd name="T63" fmla="*/ 146 h 148"/>
                  <a:gd name="T64" fmla="*/ 104 w 137"/>
                  <a:gd name="T65" fmla="*/ 148 h 148"/>
                  <a:gd name="T66" fmla="*/ 102 w 137"/>
                  <a:gd name="T67" fmla="*/ 148 h 148"/>
                  <a:gd name="T68" fmla="*/ 70 w 137"/>
                  <a:gd name="T69" fmla="*/ 148 h 148"/>
                  <a:gd name="T70" fmla="*/ 44 w 137"/>
                  <a:gd name="T71" fmla="*/ 148 h 148"/>
                  <a:gd name="T72" fmla="*/ 40 w 137"/>
                  <a:gd name="T73" fmla="*/ 146 h 148"/>
                  <a:gd name="T74" fmla="*/ 40 w 137"/>
                  <a:gd name="T75" fmla="*/ 145 h 148"/>
                  <a:gd name="T76" fmla="*/ 42 w 137"/>
                  <a:gd name="T77" fmla="*/ 144 h 148"/>
                  <a:gd name="T78" fmla="*/ 50 w 137"/>
                  <a:gd name="T79" fmla="*/ 144 h 148"/>
                  <a:gd name="T80" fmla="*/ 54 w 137"/>
                  <a:gd name="T81" fmla="*/ 140 h 148"/>
                  <a:gd name="T82" fmla="*/ 55 w 137"/>
                  <a:gd name="T83" fmla="*/ 133 h 148"/>
                  <a:gd name="T84" fmla="*/ 57 w 137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7" h="148">
                    <a:moveTo>
                      <a:pt x="57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3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1" y="23"/>
                    </a:lnTo>
                    <a:lnTo>
                      <a:pt x="127" y="19"/>
                    </a:lnTo>
                    <a:lnTo>
                      <a:pt x="120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103" y="144"/>
                    </a:lnTo>
                    <a:lnTo>
                      <a:pt x="103" y="144"/>
                    </a:lnTo>
                    <a:lnTo>
                      <a:pt x="104" y="145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4" y="148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1" y="148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0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3" y="142"/>
                    </a:lnTo>
                    <a:lnTo>
                      <a:pt x="54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7" y="116"/>
                    </a:lnTo>
                    <a:lnTo>
                      <a:pt x="57" y="92"/>
                    </a:lnTo>
                    <a:lnTo>
                      <a:pt x="5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145"/>
              <p:cNvSpPr>
                <a:spLocks/>
              </p:cNvSpPr>
              <p:nvPr/>
            </p:nvSpPr>
            <p:spPr bwMode="auto">
              <a:xfrm>
                <a:off x="5396944" y="2165312"/>
                <a:ext cx="57550" cy="124548"/>
              </a:xfrm>
              <a:custGeom>
                <a:avLst/>
                <a:gdLst>
                  <a:gd name="T0" fmla="*/ 18 w 67"/>
                  <a:gd name="T1" fmla="*/ 55 h 145"/>
                  <a:gd name="T2" fmla="*/ 17 w 67"/>
                  <a:gd name="T3" fmla="*/ 14 h 145"/>
                  <a:gd name="T4" fmla="*/ 16 w 67"/>
                  <a:gd name="T5" fmla="*/ 8 h 145"/>
                  <a:gd name="T6" fmla="*/ 10 w 67"/>
                  <a:gd name="T7" fmla="*/ 4 h 145"/>
                  <a:gd name="T8" fmla="*/ 4 w 67"/>
                  <a:gd name="T9" fmla="*/ 4 h 145"/>
                  <a:gd name="T10" fmla="*/ 1 w 67"/>
                  <a:gd name="T11" fmla="*/ 2 h 145"/>
                  <a:gd name="T12" fmla="*/ 0 w 67"/>
                  <a:gd name="T13" fmla="*/ 1 h 145"/>
                  <a:gd name="T14" fmla="*/ 5 w 67"/>
                  <a:gd name="T15" fmla="*/ 0 h 145"/>
                  <a:gd name="T16" fmla="*/ 31 w 67"/>
                  <a:gd name="T17" fmla="*/ 0 h 145"/>
                  <a:gd name="T18" fmla="*/ 58 w 67"/>
                  <a:gd name="T19" fmla="*/ 0 h 145"/>
                  <a:gd name="T20" fmla="*/ 60 w 67"/>
                  <a:gd name="T21" fmla="*/ 0 h 145"/>
                  <a:gd name="T22" fmla="*/ 62 w 67"/>
                  <a:gd name="T23" fmla="*/ 1 h 145"/>
                  <a:gd name="T24" fmla="*/ 58 w 67"/>
                  <a:gd name="T25" fmla="*/ 4 h 145"/>
                  <a:gd name="T26" fmla="*/ 52 w 67"/>
                  <a:gd name="T27" fmla="*/ 4 h 145"/>
                  <a:gd name="T28" fmla="*/ 48 w 67"/>
                  <a:gd name="T29" fmla="*/ 5 h 145"/>
                  <a:gd name="T30" fmla="*/ 46 w 67"/>
                  <a:gd name="T31" fmla="*/ 10 h 145"/>
                  <a:gd name="T32" fmla="*/ 45 w 67"/>
                  <a:gd name="T33" fmla="*/ 14 h 145"/>
                  <a:gd name="T34" fmla="*/ 45 w 67"/>
                  <a:gd name="T35" fmla="*/ 89 h 145"/>
                  <a:gd name="T36" fmla="*/ 45 w 67"/>
                  <a:gd name="T37" fmla="*/ 114 h 145"/>
                  <a:gd name="T38" fmla="*/ 46 w 67"/>
                  <a:gd name="T39" fmla="*/ 131 h 145"/>
                  <a:gd name="T40" fmla="*/ 47 w 67"/>
                  <a:gd name="T41" fmla="*/ 138 h 145"/>
                  <a:gd name="T42" fmla="*/ 54 w 67"/>
                  <a:gd name="T43" fmla="*/ 141 h 145"/>
                  <a:gd name="T44" fmla="*/ 63 w 67"/>
                  <a:gd name="T45" fmla="*/ 141 h 145"/>
                  <a:gd name="T46" fmla="*/ 66 w 67"/>
                  <a:gd name="T47" fmla="*/ 142 h 145"/>
                  <a:gd name="T48" fmla="*/ 67 w 67"/>
                  <a:gd name="T49" fmla="*/ 143 h 145"/>
                  <a:gd name="T50" fmla="*/ 63 w 67"/>
                  <a:gd name="T51" fmla="*/ 145 h 145"/>
                  <a:gd name="T52" fmla="*/ 30 w 67"/>
                  <a:gd name="T53" fmla="*/ 145 h 145"/>
                  <a:gd name="T54" fmla="*/ 5 w 67"/>
                  <a:gd name="T55" fmla="*/ 145 h 145"/>
                  <a:gd name="T56" fmla="*/ 1 w 67"/>
                  <a:gd name="T57" fmla="*/ 145 h 145"/>
                  <a:gd name="T58" fmla="*/ 1 w 67"/>
                  <a:gd name="T59" fmla="*/ 143 h 145"/>
                  <a:gd name="T60" fmla="*/ 4 w 67"/>
                  <a:gd name="T61" fmla="*/ 141 h 145"/>
                  <a:gd name="T62" fmla="*/ 10 w 67"/>
                  <a:gd name="T63" fmla="*/ 141 h 145"/>
                  <a:gd name="T64" fmla="*/ 13 w 67"/>
                  <a:gd name="T65" fmla="*/ 139 h 145"/>
                  <a:gd name="T66" fmla="*/ 17 w 67"/>
                  <a:gd name="T67" fmla="*/ 131 h 145"/>
                  <a:gd name="T68" fmla="*/ 18 w 67"/>
                  <a:gd name="T69" fmla="*/ 114 h 145"/>
                  <a:gd name="T70" fmla="*/ 18 w 67"/>
                  <a:gd name="T71" fmla="*/ 5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5">
                    <a:moveTo>
                      <a:pt x="18" y="55"/>
                    </a:moveTo>
                    <a:lnTo>
                      <a:pt x="18" y="5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8" y="5"/>
                    </a:lnTo>
                    <a:lnTo>
                      <a:pt x="47" y="8"/>
                    </a:lnTo>
                    <a:lnTo>
                      <a:pt x="46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55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5" y="114"/>
                    </a:lnTo>
                    <a:lnTo>
                      <a:pt x="46" y="131"/>
                    </a:lnTo>
                    <a:lnTo>
                      <a:pt x="46" y="131"/>
                    </a:lnTo>
                    <a:lnTo>
                      <a:pt x="46" y="135"/>
                    </a:lnTo>
                    <a:lnTo>
                      <a:pt x="47" y="138"/>
                    </a:lnTo>
                    <a:lnTo>
                      <a:pt x="50" y="139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1"/>
                    </a:lnTo>
                    <a:lnTo>
                      <a:pt x="63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0" y="145"/>
                    </a:lnTo>
                    <a:lnTo>
                      <a:pt x="30" y="145"/>
                    </a:lnTo>
                    <a:lnTo>
                      <a:pt x="5" y="145"/>
                    </a:lnTo>
                    <a:lnTo>
                      <a:pt x="5" y="145"/>
                    </a:lnTo>
                    <a:lnTo>
                      <a:pt x="1" y="145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4" y="141"/>
                    </a:lnTo>
                    <a:lnTo>
                      <a:pt x="4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3" y="139"/>
                    </a:lnTo>
                    <a:lnTo>
                      <a:pt x="16" y="138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8" y="114"/>
                    </a:lnTo>
                    <a:lnTo>
                      <a:pt x="18" y="89"/>
                    </a:lnTo>
                    <a:lnTo>
                      <a:pt x="1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146"/>
              <p:cNvSpPr>
                <a:spLocks noEditPoints="1"/>
              </p:cNvSpPr>
              <p:nvPr/>
            </p:nvSpPr>
            <p:spPr bwMode="auto">
              <a:xfrm>
                <a:off x="5455353" y="2162736"/>
                <a:ext cx="141728" cy="128843"/>
              </a:xfrm>
              <a:custGeom>
                <a:avLst/>
                <a:gdLst>
                  <a:gd name="T0" fmla="*/ 0 w 165"/>
                  <a:gd name="T1" fmla="*/ 75 h 150"/>
                  <a:gd name="T2" fmla="*/ 4 w 165"/>
                  <a:gd name="T3" fmla="*/ 50 h 150"/>
                  <a:gd name="T4" fmla="*/ 19 w 165"/>
                  <a:gd name="T5" fmla="*/ 25 h 150"/>
                  <a:gd name="T6" fmla="*/ 31 w 165"/>
                  <a:gd name="T7" fmla="*/ 15 h 150"/>
                  <a:gd name="T8" fmla="*/ 45 w 165"/>
                  <a:gd name="T9" fmla="*/ 7 h 150"/>
                  <a:gd name="T10" fmla="*/ 62 w 165"/>
                  <a:gd name="T11" fmla="*/ 1 h 150"/>
                  <a:gd name="T12" fmla="*/ 83 w 165"/>
                  <a:gd name="T13" fmla="*/ 0 h 150"/>
                  <a:gd name="T14" fmla="*/ 102 w 165"/>
                  <a:gd name="T15" fmla="*/ 1 h 150"/>
                  <a:gd name="T16" fmla="*/ 131 w 165"/>
                  <a:gd name="T17" fmla="*/ 11 h 150"/>
                  <a:gd name="T18" fmla="*/ 152 w 165"/>
                  <a:gd name="T19" fmla="*/ 29 h 150"/>
                  <a:gd name="T20" fmla="*/ 160 w 165"/>
                  <a:gd name="T21" fmla="*/ 42 h 150"/>
                  <a:gd name="T22" fmla="*/ 165 w 165"/>
                  <a:gd name="T23" fmla="*/ 71 h 150"/>
                  <a:gd name="T24" fmla="*/ 164 w 165"/>
                  <a:gd name="T25" fmla="*/ 88 h 150"/>
                  <a:gd name="T26" fmla="*/ 152 w 165"/>
                  <a:gd name="T27" fmla="*/ 116 h 150"/>
                  <a:gd name="T28" fmla="*/ 137 w 165"/>
                  <a:gd name="T29" fmla="*/ 133 h 150"/>
                  <a:gd name="T30" fmla="*/ 124 w 165"/>
                  <a:gd name="T31" fmla="*/ 141 h 150"/>
                  <a:gd name="T32" fmla="*/ 108 w 165"/>
                  <a:gd name="T33" fmla="*/ 148 h 150"/>
                  <a:gd name="T34" fmla="*/ 91 w 165"/>
                  <a:gd name="T35" fmla="*/ 150 h 150"/>
                  <a:gd name="T36" fmla="*/ 82 w 165"/>
                  <a:gd name="T37" fmla="*/ 150 h 150"/>
                  <a:gd name="T38" fmla="*/ 61 w 165"/>
                  <a:gd name="T39" fmla="*/ 149 h 150"/>
                  <a:gd name="T40" fmla="*/ 44 w 165"/>
                  <a:gd name="T41" fmla="*/ 144 h 150"/>
                  <a:gd name="T42" fmla="*/ 31 w 165"/>
                  <a:gd name="T43" fmla="*/ 136 h 150"/>
                  <a:gd name="T44" fmla="*/ 19 w 165"/>
                  <a:gd name="T45" fmla="*/ 125 h 150"/>
                  <a:gd name="T46" fmla="*/ 4 w 165"/>
                  <a:gd name="T47" fmla="*/ 102 h 150"/>
                  <a:gd name="T48" fmla="*/ 0 w 165"/>
                  <a:gd name="T49" fmla="*/ 75 h 150"/>
                  <a:gd name="T50" fmla="*/ 135 w 165"/>
                  <a:gd name="T51" fmla="*/ 79 h 150"/>
                  <a:gd name="T52" fmla="*/ 135 w 165"/>
                  <a:gd name="T53" fmla="*/ 63 h 150"/>
                  <a:gd name="T54" fmla="*/ 125 w 165"/>
                  <a:gd name="T55" fmla="*/ 38 h 150"/>
                  <a:gd name="T56" fmla="*/ 110 w 165"/>
                  <a:gd name="T57" fmla="*/ 21 h 150"/>
                  <a:gd name="T58" fmla="*/ 90 w 165"/>
                  <a:gd name="T59" fmla="*/ 11 h 150"/>
                  <a:gd name="T60" fmla="*/ 78 w 165"/>
                  <a:gd name="T61" fmla="*/ 11 h 150"/>
                  <a:gd name="T62" fmla="*/ 61 w 165"/>
                  <a:gd name="T63" fmla="*/ 12 h 150"/>
                  <a:gd name="T64" fmla="*/ 45 w 165"/>
                  <a:gd name="T65" fmla="*/ 23 h 150"/>
                  <a:gd name="T66" fmla="*/ 33 w 165"/>
                  <a:gd name="T67" fmla="*/ 40 h 150"/>
                  <a:gd name="T68" fmla="*/ 29 w 165"/>
                  <a:gd name="T69" fmla="*/ 70 h 150"/>
                  <a:gd name="T70" fmla="*/ 31 w 165"/>
                  <a:gd name="T71" fmla="*/ 84 h 150"/>
                  <a:gd name="T72" fmla="*/ 38 w 165"/>
                  <a:gd name="T73" fmla="*/ 109 h 150"/>
                  <a:gd name="T74" fmla="*/ 54 w 165"/>
                  <a:gd name="T75" fmla="*/ 128 h 150"/>
                  <a:gd name="T76" fmla="*/ 77 w 165"/>
                  <a:gd name="T77" fmla="*/ 138 h 150"/>
                  <a:gd name="T78" fmla="*/ 90 w 165"/>
                  <a:gd name="T79" fmla="*/ 140 h 150"/>
                  <a:gd name="T80" fmla="*/ 103 w 165"/>
                  <a:gd name="T81" fmla="*/ 138 h 150"/>
                  <a:gd name="T82" fmla="*/ 117 w 165"/>
                  <a:gd name="T83" fmla="*/ 131 h 150"/>
                  <a:gd name="T84" fmla="*/ 131 w 165"/>
                  <a:gd name="T85" fmla="*/ 112 h 150"/>
                  <a:gd name="T86" fmla="*/ 135 w 165"/>
                  <a:gd name="T87" fmla="*/ 7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150">
                    <a:moveTo>
                      <a:pt x="0" y="75"/>
                    </a:moveTo>
                    <a:lnTo>
                      <a:pt x="0" y="75"/>
                    </a:lnTo>
                    <a:lnTo>
                      <a:pt x="0" y="62"/>
                    </a:lnTo>
                    <a:lnTo>
                      <a:pt x="4" y="50"/>
                    </a:lnTo>
                    <a:lnTo>
                      <a:pt x="11" y="37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5" y="7"/>
                    </a:lnTo>
                    <a:lnTo>
                      <a:pt x="53" y="4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02" y="1"/>
                    </a:lnTo>
                    <a:lnTo>
                      <a:pt x="117" y="5"/>
                    </a:lnTo>
                    <a:lnTo>
                      <a:pt x="131" y="11"/>
                    </a:lnTo>
                    <a:lnTo>
                      <a:pt x="142" y="20"/>
                    </a:lnTo>
                    <a:lnTo>
                      <a:pt x="152" y="29"/>
                    </a:lnTo>
                    <a:lnTo>
                      <a:pt x="156" y="36"/>
                    </a:lnTo>
                    <a:lnTo>
                      <a:pt x="160" y="42"/>
                    </a:lnTo>
                    <a:lnTo>
                      <a:pt x="164" y="57"/>
                    </a:lnTo>
                    <a:lnTo>
                      <a:pt x="165" y="71"/>
                    </a:lnTo>
                    <a:lnTo>
                      <a:pt x="165" y="71"/>
                    </a:lnTo>
                    <a:lnTo>
                      <a:pt x="164" y="88"/>
                    </a:lnTo>
                    <a:lnTo>
                      <a:pt x="160" y="103"/>
                    </a:lnTo>
                    <a:lnTo>
                      <a:pt x="152" y="116"/>
                    </a:lnTo>
                    <a:lnTo>
                      <a:pt x="142" y="128"/>
                    </a:lnTo>
                    <a:lnTo>
                      <a:pt x="137" y="133"/>
                    </a:lnTo>
                    <a:lnTo>
                      <a:pt x="131" y="137"/>
                    </a:lnTo>
                    <a:lnTo>
                      <a:pt x="124" y="141"/>
                    </a:lnTo>
                    <a:lnTo>
                      <a:pt x="116" y="145"/>
                    </a:lnTo>
                    <a:lnTo>
                      <a:pt x="108" y="148"/>
                    </a:lnTo>
                    <a:lnTo>
                      <a:pt x="99" y="149"/>
                    </a:lnTo>
                    <a:lnTo>
                      <a:pt x="91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71" y="150"/>
                    </a:lnTo>
                    <a:lnTo>
                      <a:pt x="61" y="149"/>
                    </a:lnTo>
                    <a:lnTo>
                      <a:pt x="52" y="146"/>
                    </a:lnTo>
                    <a:lnTo>
                      <a:pt x="44" y="144"/>
                    </a:lnTo>
                    <a:lnTo>
                      <a:pt x="37" y="140"/>
                    </a:lnTo>
                    <a:lnTo>
                      <a:pt x="31" y="136"/>
                    </a:lnTo>
                    <a:lnTo>
                      <a:pt x="24" y="131"/>
                    </a:lnTo>
                    <a:lnTo>
                      <a:pt x="19" y="125"/>
                    </a:lnTo>
                    <a:lnTo>
                      <a:pt x="11" y="115"/>
                    </a:lnTo>
                    <a:lnTo>
                      <a:pt x="4" y="102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35" y="79"/>
                    </a:moveTo>
                    <a:lnTo>
                      <a:pt x="135" y="79"/>
                    </a:lnTo>
                    <a:lnTo>
                      <a:pt x="135" y="63"/>
                    </a:lnTo>
                    <a:lnTo>
                      <a:pt x="131" y="50"/>
                    </a:lnTo>
                    <a:lnTo>
                      <a:pt x="125" y="38"/>
                    </a:lnTo>
                    <a:lnTo>
                      <a:pt x="119" y="29"/>
                    </a:lnTo>
                    <a:lnTo>
                      <a:pt x="110" y="21"/>
                    </a:lnTo>
                    <a:lnTo>
                      <a:pt x="100" y="15"/>
                    </a:lnTo>
                    <a:lnTo>
                      <a:pt x="90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69" y="11"/>
                    </a:lnTo>
                    <a:lnTo>
                      <a:pt x="61" y="12"/>
                    </a:lnTo>
                    <a:lnTo>
                      <a:pt x="53" y="16"/>
                    </a:lnTo>
                    <a:lnTo>
                      <a:pt x="45" y="23"/>
                    </a:lnTo>
                    <a:lnTo>
                      <a:pt x="38" y="29"/>
                    </a:lnTo>
                    <a:lnTo>
                      <a:pt x="33" y="40"/>
                    </a:lnTo>
                    <a:lnTo>
                      <a:pt x="31" y="53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1" y="84"/>
                    </a:lnTo>
                    <a:lnTo>
                      <a:pt x="33" y="98"/>
                    </a:lnTo>
                    <a:lnTo>
                      <a:pt x="38" y="109"/>
                    </a:lnTo>
                    <a:lnTo>
                      <a:pt x="45" y="120"/>
                    </a:lnTo>
                    <a:lnTo>
                      <a:pt x="54" y="128"/>
                    </a:lnTo>
                    <a:lnTo>
                      <a:pt x="65" y="134"/>
                    </a:lnTo>
                    <a:lnTo>
                      <a:pt x="77" y="138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95" y="140"/>
                    </a:lnTo>
                    <a:lnTo>
                      <a:pt x="103" y="138"/>
                    </a:lnTo>
                    <a:lnTo>
                      <a:pt x="110" y="136"/>
                    </a:lnTo>
                    <a:lnTo>
                      <a:pt x="117" y="131"/>
                    </a:lnTo>
                    <a:lnTo>
                      <a:pt x="124" y="123"/>
                    </a:lnTo>
                    <a:lnTo>
                      <a:pt x="131" y="112"/>
                    </a:lnTo>
                    <a:lnTo>
                      <a:pt x="133" y="98"/>
                    </a:lnTo>
                    <a:lnTo>
                      <a:pt x="135" y="79"/>
                    </a:lnTo>
                    <a:lnTo>
                      <a:pt x="135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147"/>
              <p:cNvSpPr>
                <a:spLocks/>
              </p:cNvSpPr>
              <p:nvPr/>
            </p:nvSpPr>
            <p:spPr bwMode="auto">
              <a:xfrm>
                <a:off x="5601375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2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5 w 169"/>
                  <a:gd name="T11" fmla="*/ 147 h 151"/>
                  <a:gd name="T12" fmla="*/ 54 w 169"/>
                  <a:gd name="T13" fmla="*/ 149 h 151"/>
                  <a:gd name="T14" fmla="*/ 51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7 w 169"/>
                  <a:gd name="T31" fmla="*/ 132 h 151"/>
                  <a:gd name="T32" fmla="*/ 20 w 169"/>
                  <a:gd name="T33" fmla="*/ 6 h 151"/>
                  <a:gd name="T34" fmla="*/ 21 w 169"/>
                  <a:gd name="T35" fmla="*/ 2 h 151"/>
                  <a:gd name="T36" fmla="*/ 24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4 w 169"/>
                  <a:gd name="T47" fmla="*/ 26 h 151"/>
                  <a:gd name="T48" fmla="*/ 134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7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59 w 169"/>
                  <a:gd name="T75" fmla="*/ 8 h 151"/>
                  <a:gd name="T76" fmla="*/ 154 w 169"/>
                  <a:gd name="T77" fmla="*/ 13 h 151"/>
                  <a:gd name="T78" fmla="*/ 153 w 169"/>
                  <a:gd name="T79" fmla="*/ 24 h 151"/>
                  <a:gd name="T80" fmla="*/ 150 w 169"/>
                  <a:gd name="T81" fmla="*/ 146 h 151"/>
                  <a:gd name="T82" fmla="*/ 146 w 169"/>
                  <a:gd name="T83" fmla="*/ 151 h 151"/>
                  <a:gd name="T84" fmla="*/ 142 w 169"/>
                  <a:gd name="T85" fmla="*/ 150 h 151"/>
                  <a:gd name="T86" fmla="*/ 138 w 169"/>
                  <a:gd name="T87" fmla="*/ 147 h 151"/>
                  <a:gd name="T88" fmla="*/ 80 w 169"/>
                  <a:gd name="T89" fmla="*/ 92 h 151"/>
                  <a:gd name="T90" fmla="*/ 34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2" y="143"/>
                    </a:lnTo>
                    <a:lnTo>
                      <a:pt x="42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5" y="146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4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17" y="132"/>
                    </a:lnTo>
                    <a:lnTo>
                      <a:pt x="19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4" y="26"/>
                    </a:lnTo>
                    <a:lnTo>
                      <a:pt x="134" y="26"/>
                    </a:lnTo>
                    <a:lnTo>
                      <a:pt x="134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7" y="8"/>
                    </a:lnTo>
                    <a:lnTo>
                      <a:pt x="117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7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3"/>
                    </a:lnTo>
                    <a:lnTo>
                      <a:pt x="153" y="17"/>
                    </a:lnTo>
                    <a:lnTo>
                      <a:pt x="153" y="24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49" y="150"/>
                    </a:lnTo>
                    <a:lnTo>
                      <a:pt x="146" y="151"/>
                    </a:lnTo>
                    <a:lnTo>
                      <a:pt x="146" y="151"/>
                    </a:lnTo>
                    <a:lnTo>
                      <a:pt x="142" y="150"/>
                    </a:lnTo>
                    <a:lnTo>
                      <a:pt x="138" y="147"/>
                    </a:lnTo>
                    <a:lnTo>
                      <a:pt x="138" y="147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50" y="62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4772119" y="5391353"/>
              <a:ext cx="1534797" cy="328077"/>
              <a:chOff x="4709780" y="2337103"/>
              <a:chExt cx="699189" cy="149458"/>
            </a:xfrm>
            <a:solidFill>
              <a:schemeClr val="tx2"/>
            </a:solidFill>
          </p:grpSpPr>
          <p:sp>
            <p:nvSpPr>
              <p:cNvPr id="18" name="Freeform 148"/>
              <p:cNvSpPr>
                <a:spLocks noEditPoints="1"/>
              </p:cNvSpPr>
              <p:nvPr/>
            </p:nvSpPr>
            <p:spPr bwMode="auto">
              <a:xfrm>
                <a:off x="4709780" y="2337103"/>
                <a:ext cx="158907" cy="149458"/>
              </a:xfrm>
              <a:custGeom>
                <a:avLst/>
                <a:gdLst>
                  <a:gd name="T0" fmla="*/ 23 w 185"/>
                  <a:gd name="T1" fmla="*/ 66 h 174"/>
                  <a:gd name="T2" fmla="*/ 23 w 185"/>
                  <a:gd name="T3" fmla="*/ 17 h 174"/>
                  <a:gd name="T4" fmla="*/ 20 w 185"/>
                  <a:gd name="T5" fmla="*/ 9 h 174"/>
                  <a:gd name="T6" fmla="*/ 12 w 185"/>
                  <a:gd name="T7" fmla="*/ 5 h 174"/>
                  <a:gd name="T8" fmla="*/ 3 w 185"/>
                  <a:gd name="T9" fmla="*/ 4 h 174"/>
                  <a:gd name="T10" fmla="*/ 0 w 185"/>
                  <a:gd name="T11" fmla="*/ 4 h 174"/>
                  <a:gd name="T12" fmla="*/ 0 w 185"/>
                  <a:gd name="T13" fmla="*/ 3 h 174"/>
                  <a:gd name="T14" fmla="*/ 4 w 185"/>
                  <a:gd name="T15" fmla="*/ 0 h 174"/>
                  <a:gd name="T16" fmla="*/ 37 w 185"/>
                  <a:gd name="T17" fmla="*/ 1 h 174"/>
                  <a:gd name="T18" fmla="*/ 73 w 185"/>
                  <a:gd name="T19" fmla="*/ 0 h 174"/>
                  <a:gd name="T20" fmla="*/ 95 w 185"/>
                  <a:gd name="T21" fmla="*/ 0 h 174"/>
                  <a:gd name="T22" fmla="*/ 119 w 185"/>
                  <a:gd name="T23" fmla="*/ 3 h 174"/>
                  <a:gd name="T24" fmla="*/ 143 w 185"/>
                  <a:gd name="T25" fmla="*/ 10 h 174"/>
                  <a:gd name="T26" fmla="*/ 164 w 185"/>
                  <a:gd name="T27" fmla="*/ 26 h 174"/>
                  <a:gd name="T28" fmla="*/ 172 w 185"/>
                  <a:gd name="T29" fmla="*/ 36 h 174"/>
                  <a:gd name="T30" fmla="*/ 181 w 185"/>
                  <a:gd name="T31" fmla="*/ 57 h 174"/>
                  <a:gd name="T32" fmla="*/ 185 w 185"/>
                  <a:gd name="T33" fmla="*/ 74 h 174"/>
                  <a:gd name="T34" fmla="*/ 185 w 185"/>
                  <a:gd name="T35" fmla="*/ 83 h 174"/>
                  <a:gd name="T36" fmla="*/ 183 w 185"/>
                  <a:gd name="T37" fmla="*/ 104 h 174"/>
                  <a:gd name="T38" fmla="*/ 177 w 185"/>
                  <a:gd name="T39" fmla="*/ 121 h 174"/>
                  <a:gd name="T40" fmla="*/ 169 w 185"/>
                  <a:gd name="T41" fmla="*/ 136 h 174"/>
                  <a:gd name="T42" fmla="*/ 160 w 185"/>
                  <a:gd name="T43" fmla="*/ 146 h 174"/>
                  <a:gd name="T44" fmla="*/ 143 w 185"/>
                  <a:gd name="T45" fmla="*/ 159 h 174"/>
                  <a:gd name="T46" fmla="*/ 124 w 185"/>
                  <a:gd name="T47" fmla="*/ 167 h 174"/>
                  <a:gd name="T48" fmla="*/ 99 w 185"/>
                  <a:gd name="T49" fmla="*/ 172 h 174"/>
                  <a:gd name="T50" fmla="*/ 85 w 185"/>
                  <a:gd name="T51" fmla="*/ 174 h 174"/>
                  <a:gd name="T52" fmla="*/ 58 w 185"/>
                  <a:gd name="T53" fmla="*/ 172 h 174"/>
                  <a:gd name="T54" fmla="*/ 36 w 185"/>
                  <a:gd name="T55" fmla="*/ 171 h 174"/>
                  <a:gd name="T56" fmla="*/ 23 w 185"/>
                  <a:gd name="T57" fmla="*/ 171 h 174"/>
                  <a:gd name="T58" fmla="*/ 8 w 185"/>
                  <a:gd name="T59" fmla="*/ 171 h 174"/>
                  <a:gd name="T60" fmla="*/ 3 w 185"/>
                  <a:gd name="T61" fmla="*/ 169 h 174"/>
                  <a:gd name="T62" fmla="*/ 4 w 185"/>
                  <a:gd name="T63" fmla="*/ 167 h 174"/>
                  <a:gd name="T64" fmla="*/ 7 w 185"/>
                  <a:gd name="T65" fmla="*/ 167 h 174"/>
                  <a:gd name="T66" fmla="*/ 15 w 185"/>
                  <a:gd name="T67" fmla="*/ 166 h 174"/>
                  <a:gd name="T68" fmla="*/ 20 w 185"/>
                  <a:gd name="T69" fmla="*/ 162 h 174"/>
                  <a:gd name="T70" fmla="*/ 21 w 185"/>
                  <a:gd name="T71" fmla="*/ 154 h 174"/>
                  <a:gd name="T72" fmla="*/ 23 w 185"/>
                  <a:gd name="T73" fmla="*/ 105 h 174"/>
                  <a:gd name="T74" fmla="*/ 50 w 185"/>
                  <a:gd name="T75" fmla="*/ 91 h 174"/>
                  <a:gd name="T76" fmla="*/ 52 w 185"/>
                  <a:gd name="T77" fmla="*/ 137 h 174"/>
                  <a:gd name="T78" fmla="*/ 52 w 185"/>
                  <a:gd name="T79" fmla="*/ 146 h 174"/>
                  <a:gd name="T80" fmla="*/ 54 w 185"/>
                  <a:gd name="T81" fmla="*/ 154 h 174"/>
                  <a:gd name="T82" fmla="*/ 57 w 185"/>
                  <a:gd name="T83" fmla="*/ 157 h 174"/>
                  <a:gd name="T84" fmla="*/ 71 w 185"/>
                  <a:gd name="T85" fmla="*/ 162 h 174"/>
                  <a:gd name="T86" fmla="*/ 83 w 185"/>
                  <a:gd name="T87" fmla="*/ 162 h 174"/>
                  <a:gd name="T88" fmla="*/ 114 w 185"/>
                  <a:gd name="T89" fmla="*/ 159 h 174"/>
                  <a:gd name="T90" fmla="*/ 136 w 185"/>
                  <a:gd name="T91" fmla="*/ 146 h 174"/>
                  <a:gd name="T92" fmla="*/ 141 w 185"/>
                  <a:gd name="T93" fmla="*/ 141 h 174"/>
                  <a:gd name="T94" fmla="*/ 148 w 185"/>
                  <a:gd name="T95" fmla="*/ 129 h 174"/>
                  <a:gd name="T96" fmla="*/ 153 w 185"/>
                  <a:gd name="T97" fmla="*/ 107 h 174"/>
                  <a:gd name="T98" fmla="*/ 154 w 185"/>
                  <a:gd name="T99" fmla="*/ 90 h 174"/>
                  <a:gd name="T100" fmla="*/ 153 w 185"/>
                  <a:gd name="T101" fmla="*/ 70 h 174"/>
                  <a:gd name="T102" fmla="*/ 148 w 185"/>
                  <a:gd name="T103" fmla="*/ 54 h 174"/>
                  <a:gd name="T104" fmla="*/ 133 w 185"/>
                  <a:gd name="T105" fmla="*/ 33 h 174"/>
                  <a:gd name="T106" fmla="*/ 125 w 185"/>
                  <a:gd name="T107" fmla="*/ 26 h 174"/>
                  <a:gd name="T108" fmla="*/ 108 w 185"/>
                  <a:gd name="T109" fmla="*/ 17 h 174"/>
                  <a:gd name="T110" fmla="*/ 83 w 185"/>
                  <a:gd name="T111" fmla="*/ 12 h 174"/>
                  <a:gd name="T112" fmla="*/ 69 w 185"/>
                  <a:gd name="T113" fmla="*/ 10 h 174"/>
                  <a:gd name="T114" fmla="*/ 54 w 185"/>
                  <a:gd name="T115" fmla="*/ 12 h 174"/>
                  <a:gd name="T116" fmla="*/ 52 w 185"/>
                  <a:gd name="T117" fmla="*/ 14 h 174"/>
                  <a:gd name="T118" fmla="*/ 52 w 185"/>
                  <a:gd name="T119" fmla="*/ 17 h 174"/>
                  <a:gd name="T120" fmla="*/ 50 w 185"/>
                  <a:gd name="T121" fmla="*/ 9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74">
                    <a:moveTo>
                      <a:pt x="23" y="66"/>
                    </a:moveTo>
                    <a:lnTo>
                      <a:pt x="23" y="66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9" y="3"/>
                    </a:lnTo>
                    <a:lnTo>
                      <a:pt x="131" y="7"/>
                    </a:lnTo>
                    <a:lnTo>
                      <a:pt x="143" y="10"/>
                    </a:lnTo>
                    <a:lnTo>
                      <a:pt x="153" y="17"/>
                    </a:lnTo>
                    <a:lnTo>
                      <a:pt x="164" y="26"/>
                    </a:lnTo>
                    <a:lnTo>
                      <a:pt x="164" y="26"/>
                    </a:lnTo>
                    <a:lnTo>
                      <a:pt x="172" y="36"/>
                    </a:lnTo>
                    <a:lnTo>
                      <a:pt x="178" y="49"/>
                    </a:lnTo>
                    <a:lnTo>
                      <a:pt x="181" y="57"/>
                    </a:lnTo>
                    <a:lnTo>
                      <a:pt x="183" y="64"/>
                    </a:lnTo>
                    <a:lnTo>
                      <a:pt x="185" y="74"/>
                    </a:lnTo>
                    <a:lnTo>
                      <a:pt x="185" y="83"/>
                    </a:lnTo>
                    <a:lnTo>
                      <a:pt x="185" y="83"/>
                    </a:lnTo>
                    <a:lnTo>
                      <a:pt x="185" y="93"/>
                    </a:lnTo>
                    <a:lnTo>
                      <a:pt x="183" y="104"/>
                    </a:lnTo>
                    <a:lnTo>
                      <a:pt x="181" y="112"/>
                    </a:lnTo>
                    <a:lnTo>
                      <a:pt x="177" y="121"/>
                    </a:lnTo>
                    <a:lnTo>
                      <a:pt x="174" y="128"/>
                    </a:lnTo>
                    <a:lnTo>
                      <a:pt x="169" y="13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3"/>
                    </a:lnTo>
                    <a:lnTo>
                      <a:pt x="124" y="167"/>
                    </a:lnTo>
                    <a:lnTo>
                      <a:pt x="112" y="171"/>
                    </a:lnTo>
                    <a:lnTo>
                      <a:pt x="99" y="172"/>
                    </a:lnTo>
                    <a:lnTo>
                      <a:pt x="85" y="174"/>
                    </a:lnTo>
                    <a:lnTo>
                      <a:pt x="85" y="174"/>
                    </a:lnTo>
                    <a:lnTo>
                      <a:pt x="58" y="172"/>
                    </a:lnTo>
                    <a:lnTo>
                      <a:pt x="58" y="172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8" y="171"/>
                    </a:lnTo>
                    <a:lnTo>
                      <a:pt x="8" y="171"/>
                    </a:lnTo>
                    <a:lnTo>
                      <a:pt x="4" y="171"/>
                    </a:lnTo>
                    <a:lnTo>
                      <a:pt x="3" y="169"/>
                    </a:lnTo>
                    <a:lnTo>
                      <a:pt x="3" y="169"/>
                    </a:lnTo>
                    <a:lnTo>
                      <a:pt x="4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15" y="166"/>
                    </a:lnTo>
                    <a:lnTo>
                      <a:pt x="15" y="166"/>
                    </a:lnTo>
                    <a:lnTo>
                      <a:pt x="17" y="165"/>
                    </a:lnTo>
                    <a:lnTo>
                      <a:pt x="20" y="162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3" y="134"/>
                    </a:lnTo>
                    <a:lnTo>
                      <a:pt x="23" y="105"/>
                    </a:lnTo>
                    <a:lnTo>
                      <a:pt x="23" y="66"/>
                    </a:lnTo>
                    <a:close/>
                    <a:moveTo>
                      <a:pt x="50" y="91"/>
                    </a:moveTo>
                    <a:lnTo>
                      <a:pt x="50" y="91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46"/>
                    </a:lnTo>
                    <a:lnTo>
                      <a:pt x="53" y="150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7" y="157"/>
                    </a:lnTo>
                    <a:lnTo>
                      <a:pt x="64" y="159"/>
                    </a:lnTo>
                    <a:lnTo>
                      <a:pt x="71" y="162"/>
                    </a:lnTo>
                    <a:lnTo>
                      <a:pt x="83" y="162"/>
                    </a:lnTo>
                    <a:lnTo>
                      <a:pt x="83" y="162"/>
                    </a:lnTo>
                    <a:lnTo>
                      <a:pt x="99" y="162"/>
                    </a:lnTo>
                    <a:lnTo>
                      <a:pt x="114" y="159"/>
                    </a:lnTo>
                    <a:lnTo>
                      <a:pt x="125" y="15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41" y="141"/>
                    </a:lnTo>
                    <a:lnTo>
                      <a:pt x="145" y="136"/>
                    </a:lnTo>
                    <a:lnTo>
                      <a:pt x="148" y="129"/>
                    </a:lnTo>
                    <a:lnTo>
                      <a:pt x="150" y="122"/>
                    </a:lnTo>
                    <a:lnTo>
                      <a:pt x="153" y="107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79"/>
                    </a:lnTo>
                    <a:lnTo>
                      <a:pt x="153" y="70"/>
                    </a:lnTo>
                    <a:lnTo>
                      <a:pt x="150" y="62"/>
                    </a:lnTo>
                    <a:lnTo>
                      <a:pt x="148" y="54"/>
                    </a:lnTo>
                    <a:lnTo>
                      <a:pt x="140" y="42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25" y="26"/>
                    </a:lnTo>
                    <a:lnTo>
                      <a:pt x="116" y="21"/>
                    </a:lnTo>
                    <a:lnTo>
                      <a:pt x="108" y="17"/>
                    </a:lnTo>
                    <a:lnTo>
                      <a:pt x="99" y="14"/>
                    </a:lnTo>
                    <a:lnTo>
                      <a:pt x="83" y="12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0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0" y="62"/>
                    </a:lnTo>
                    <a:lnTo>
                      <a:pt x="50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" name="Freeform 149"/>
              <p:cNvSpPr>
                <a:spLocks/>
              </p:cNvSpPr>
              <p:nvPr/>
            </p:nvSpPr>
            <p:spPr bwMode="auto">
              <a:xfrm>
                <a:off x="4876418" y="2357718"/>
                <a:ext cx="90191" cy="126266"/>
              </a:xfrm>
              <a:custGeom>
                <a:avLst/>
                <a:gdLst>
                  <a:gd name="T0" fmla="*/ 20 w 105"/>
                  <a:gd name="T1" fmla="*/ 17 h 147"/>
                  <a:gd name="T2" fmla="*/ 18 w 105"/>
                  <a:gd name="T3" fmla="*/ 9 h 147"/>
                  <a:gd name="T4" fmla="*/ 12 w 105"/>
                  <a:gd name="T5" fmla="*/ 6 h 147"/>
                  <a:gd name="T6" fmla="*/ 1 w 105"/>
                  <a:gd name="T7" fmla="*/ 5 h 147"/>
                  <a:gd name="T8" fmla="*/ 1 w 105"/>
                  <a:gd name="T9" fmla="*/ 2 h 147"/>
                  <a:gd name="T10" fmla="*/ 33 w 105"/>
                  <a:gd name="T11" fmla="*/ 2 h 147"/>
                  <a:gd name="T12" fmla="*/ 88 w 105"/>
                  <a:gd name="T13" fmla="*/ 2 h 147"/>
                  <a:gd name="T14" fmla="*/ 99 w 105"/>
                  <a:gd name="T15" fmla="*/ 0 h 147"/>
                  <a:gd name="T16" fmla="*/ 100 w 105"/>
                  <a:gd name="T17" fmla="*/ 2 h 147"/>
                  <a:gd name="T18" fmla="*/ 99 w 105"/>
                  <a:gd name="T19" fmla="*/ 14 h 147"/>
                  <a:gd name="T20" fmla="*/ 97 w 105"/>
                  <a:gd name="T21" fmla="*/ 27 h 147"/>
                  <a:gd name="T22" fmla="*/ 96 w 105"/>
                  <a:gd name="T23" fmla="*/ 30 h 147"/>
                  <a:gd name="T24" fmla="*/ 93 w 105"/>
                  <a:gd name="T25" fmla="*/ 27 h 147"/>
                  <a:gd name="T26" fmla="*/ 92 w 105"/>
                  <a:gd name="T27" fmla="*/ 21 h 147"/>
                  <a:gd name="T28" fmla="*/ 86 w 105"/>
                  <a:gd name="T29" fmla="*/ 14 h 147"/>
                  <a:gd name="T30" fmla="*/ 49 w 105"/>
                  <a:gd name="T31" fmla="*/ 13 h 147"/>
                  <a:gd name="T32" fmla="*/ 47 w 105"/>
                  <a:gd name="T33" fmla="*/ 14 h 147"/>
                  <a:gd name="T34" fmla="*/ 47 w 105"/>
                  <a:gd name="T35" fmla="*/ 63 h 147"/>
                  <a:gd name="T36" fmla="*/ 83 w 105"/>
                  <a:gd name="T37" fmla="*/ 64 h 147"/>
                  <a:gd name="T38" fmla="*/ 92 w 105"/>
                  <a:gd name="T39" fmla="*/ 60 h 147"/>
                  <a:gd name="T40" fmla="*/ 96 w 105"/>
                  <a:gd name="T41" fmla="*/ 58 h 147"/>
                  <a:gd name="T42" fmla="*/ 97 w 105"/>
                  <a:gd name="T43" fmla="*/ 60 h 147"/>
                  <a:gd name="T44" fmla="*/ 96 w 105"/>
                  <a:gd name="T45" fmla="*/ 75 h 147"/>
                  <a:gd name="T46" fmla="*/ 95 w 105"/>
                  <a:gd name="T47" fmla="*/ 91 h 147"/>
                  <a:gd name="T48" fmla="*/ 93 w 105"/>
                  <a:gd name="T49" fmla="*/ 92 h 147"/>
                  <a:gd name="T50" fmla="*/ 91 w 105"/>
                  <a:gd name="T51" fmla="*/ 91 h 147"/>
                  <a:gd name="T52" fmla="*/ 90 w 105"/>
                  <a:gd name="T53" fmla="*/ 80 h 147"/>
                  <a:gd name="T54" fmla="*/ 79 w 105"/>
                  <a:gd name="T55" fmla="*/ 75 h 147"/>
                  <a:gd name="T56" fmla="*/ 49 w 105"/>
                  <a:gd name="T57" fmla="*/ 75 h 147"/>
                  <a:gd name="T58" fmla="*/ 47 w 105"/>
                  <a:gd name="T59" fmla="*/ 92 h 147"/>
                  <a:gd name="T60" fmla="*/ 47 w 105"/>
                  <a:gd name="T61" fmla="*/ 121 h 147"/>
                  <a:gd name="T62" fmla="*/ 50 w 105"/>
                  <a:gd name="T63" fmla="*/ 131 h 147"/>
                  <a:gd name="T64" fmla="*/ 61 w 105"/>
                  <a:gd name="T65" fmla="*/ 135 h 147"/>
                  <a:gd name="T66" fmla="*/ 83 w 105"/>
                  <a:gd name="T67" fmla="*/ 137 h 147"/>
                  <a:gd name="T68" fmla="*/ 92 w 105"/>
                  <a:gd name="T69" fmla="*/ 134 h 147"/>
                  <a:gd name="T70" fmla="*/ 100 w 105"/>
                  <a:gd name="T71" fmla="*/ 125 h 147"/>
                  <a:gd name="T72" fmla="*/ 103 w 105"/>
                  <a:gd name="T73" fmla="*/ 118 h 147"/>
                  <a:gd name="T74" fmla="*/ 104 w 105"/>
                  <a:gd name="T75" fmla="*/ 117 h 147"/>
                  <a:gd name="T76" fmla="*/ 105 w 105"/>
                  <a:gd name="T77" fmla="*/ 121 h 147"/>
                  <a:gd name="T78" fmla="*/ 103 w 105"/>
                  <a:gd name="T79" fmla="*/ 143 h 147"/>
                  <a:gd name="T80" fmla="*/ 92 w 105"/>
                  <a:gd name="T81" fmla="*/ 147 h 147"/>
                  <a:gd name="T82" fmla="*/ 55 w 105"/>
                  <a:gd name="T83" fmla="*/ 147 h 147"/>
                  <a:gd name="T84" fmla="*/ 21 w 105"/>
                  <a:gd name="T85" fmla="*/ 147 h 147"/>
                  <a:gd name="T86" fmla="*/ 7 w 105"/>
                  <a:gd name="T87" fmla="*/ 147 h 147"/>
                  <a:gd name="T88" fmla="*/ 4 w 105"/>
                  <a:gd name="T89" fmla="*/ 145 h 147"/>
                  <a:gd name="T90" fmla="*/ 7 w 105"/>
                  <a:gd name="T91" fmla="*/ 143 h 147"/>
                  <a:gd name="T92" fmla="*/ 16 w 105"/>
                  <a:gd name="T93" fmla="*/ 142 h 147"/>
                  <a:gd name="T94" fmla="*/ 20 w 105"/>
                  <a:gd name="T95" fmla="*/ 133 h 147"/>
                  <a:gd name="T96" fmla="*/ 20 w 105"/>
                  <a:gd name="T97" fmla="*/ 5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47">
                    <a:moveTo>
                      <a:pt x="20" y="58"/>
                    </a:moveTo>
                    <a:lnTo>
                      <a:pt x="20" y="58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6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90" y="63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5" y="59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9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6" y="75"/>
                    </a:lnTo>
                    <a:lnTo>
                      <a:pt x="96" y="75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0"/>
                    </a:lnTo>
                    <a:lnTo>
                      <a:pt x="87" y="77"/>
                    </a:lnTo>
                    <a:lnTo>
                      <a:pt x="84" y="76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7" y="125"/>
                    </a:lnTo>
                    <a:lnTo>
                      <a:pt x="49" y="129"/>
                    </a:lnTo>
                    <a:lnTo>
                      <a:pt x="50" y="131"/>
                    </a:lnTo>
                    <a:lnTo>
                      <a:pt x="53" y="134"/>
                    </a:lnTo>
                    <a:lnTo>
                      <a:pt x="57" y="135"/>
                    </a:lnTo>
                    <a:lnTo>
                      <a:pt x="61" y="135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83" y="137"/>
                    </a:lnTo>
                    <a:lnTo>
                      <a:pt x="88" y="135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6" y="131"/>
                    </a:lnTo>
                    <a:lnTo>
                      <a:pt x="99" y="129"/>
                    </a:lnTo>
                    <a:lnTo>
                      <a:pt x="100" y="125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3" y="118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5" y="118"/>
                    </a:lnTo>
                    <a:lnTo>
                      <a:pt x="105" y="121"/>
                    </a:lnTo>
                    <a:lnTo>
                      <a:pt x="105" y="121"/>
                    </a:lnTo>
                    <a:lnTo>
                      <a:pt x="104" y="133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1" y="146"/>
                    </a:lnTo>
                    <a:lnTo>
                      <a:pt x="100" y="147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6" y="142"/>
                    </a:lnTo>
                    <a:lnTo>
                      <a:pt x="17" y="139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20" y="116"/>
                    </a:lnTo>
                    <a:lnTo>
                      <a:pt x="20" y="92"/>
                    </a:lnTo>
                    <a:lnTo>
                      <a:pt x="2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Freeform 150"/>
              <p:cNvSpPr>
                <a:spLocks/>
              </p:cNvSpPr>
              <p:nvPr/>
            </p:nvSpPr>
            <p:spPr bwMode="auto">
              <a:xfrm>
                <a:off x="4983787" y="2356000"/>
                <a:ext cx="77306" cy="130561"/>
              </a:xfrm>
              <a:custGeom>
                <a:avLst/>
                <a:gdLst>
                  <a:gd name="T0" fmla="*/ 4 w 90"/>
                  <a:gd name="T1" fmla="*/ 147 h 152"/>
                  <a:gd name="T2" fmla="*/ 0 w 90"/>
                  <a:gd name="T3" fmla="*/ 140 h 152"/>
                  <a:gd name="T4" fmla="*/ 1 w 90"/>
                  <a:gd name="T5" fmla="*/ 115 h 152"/>
                  <a:gd name="T6" fmla="*/ 1 w 90"/>
                  <a:gd name="T7" fmla="*/ 111 h 152"/>
                  <a:gd name="T8" fmla="*/ 3 w 90"/>
                  <a:gd name="T9" fmla="*/ 110 h 152"/>
                  <a:gd name="T10" fmla="*/ 5 w 90"/>
                  <a:gd name="T11" fmla="*/ 112 h 152"/>
                  <a:gd name="T12" fmla="*/ 7 w 90"/>
                  <a:gd name="T13" fmla="*/ 123 h 152"/>
                  <a:gd name="T14" fmla="*/ 9 w 90"/>
                  <a:gd name="T15" fmla="*/ 128 h 152"/>
                  <a:gd name="T16" fmla="*/ 16 w 90"/>
                  <a:gd name="T17" fmla="*/ 135 h 152"/>
                  <a:gd name="T18" fmla="*/ 29 w 90"/>
                  <a:gd name="T19" fmla="*/ 141 h 152"/>
                  <a:gd name="T20" fmla="*/ 38 w 90"/>
                  <a:gd name="T21" fmla="*/ 141 h 152"/>
                  <a:gd name="T22" fmla="*/ 50 w 90"/>
                  <a:gd name="T23" fmla="*/ 140 h 152"/>
                  <a:gd name="T24" fmla="*/ 59 w 90"/>
                  <a:gd name="T25" fmla="*/ 135 h 152"/>
                  <a:gd name="T26" fmla="*/ 65 w 90"/>
                  <a:gd name="T27" fmla="*/ 127 h 152"/>
                  <a:gd name="T28" fmla="*/ 66 w 90"/>
                  <a:gd name="T29" fmla="*/ 118 h 152"/>
                  <a:gd name="T30" fmla="*/ 66 w 90"/>
                  <a:gd name="T31" fmla="*/ 111 h 152"/>
                  <a:gd name="T32" fmla="*/ 57 w 90"/>
                  <a:gd name="T33" fmla="*/ 98 h 152"/>
                  <a:gd name="T34" fmla="*/ 36 w 90"/>
                  <a:gd name="T35" fmla="*/ 83 h 152"/>
                  <a:gd name="T36" fmla="*/ 20 w 90"/>
                  <a:gd name="T37" fmla="*/ 73 h 152"/>
                  <a:gd name="T38" fmla="*/ 11 w 90"/>
                  <a:gd name="T39" fmla="*/ 62 h 152"/>
                  <a:gd name="T40" fmla="*/ 5 w 90"/>
                  <a:gd name="T41" fmla="*/ 52 h 152"/>
                  <a:gd name="T42" fmla="*/ 4 w 90"/>
                  <a:gd name="T43" fmla="*/ 40 h 152"/>
                  <a:gd name="T44" fmla="*/ 5 w 90"/>
                  <a:gd name="T45" fmla="*/ 31 h 152"/>
                  <a:gd name="T46" fmla="*/ 13 w 90"/>
                  <a:gd name="T47" fmla="*/ 17 h 152"/>
                  <a:gd name="T48" fmla="*/ 26 w 90"/>
                  <a:gd name="T49" fmla="*/ 7 h 152"/>
                  <a:gd name="T50" fmla="*/ 44 w 90"/>
                  <a:gd name="T51" fmla="*/ 2 h 152"/>
                  <a:gd name="T52" fmla="*/ 54 w 90"/>
                  <a:gd name="T53" fmla="*/ 0 h 152"/>
                  <a:gd name="T54" fmla="*/ 83 w 90"/>
                  <a:gd name="T55" fmla="*/ 4 h 152"/>
                  <a:gd name="T56" fmla="*/ 84 w 90"/>
                  <a:gd name="T57" fmla="*/ 4 h 152"/>
                  <a:gd name="T58" fmla="*/ 86 w 90"/>
                  <a:gd name="T59" fmla="*/ 7 h 152"/>
                  <a:gd name="T60" fmla="*/ 84 w 90"/>
                  <a:gd name="T61" fmla="*/ 29 h 152"/>
                  <a:gd name="T62" fmla="*/ 82 w 90"/>
                  <a:gd name="T63" fmla="*/ 36 h 152"/>
                  <a:gd name="T64" fmla="*/ 80 w 90"/>
                  <a:gd name="T65" fmla="*/ 35 h 152"/>
                  <a:gd name="T66" fmla="*/ 80 w 90"/>
                  <a:gd name="T67" fmla="*/ 32 h 152"/>
                  <a:gd name="T68" fmla="*/ 78 w 90"/>
                  <a:gd name="T69" fmla="*/ 24 h 152"/>
                  <a:gd name="T70" fmla="*/ 75 w 90"/>
                  <a:gd name="T71" fmla="*/ 20 h 152"/>
                  <a:gd name="T72" fmla="*/ 67 w 90"/>
                  <a:gd name="T73" fmla="*/ 14 h 152"/>
                  <a:gd name="T74" fmla="*/ 53 w 90"/>
                  <a:gd name="T75" fmla="*/ 11 h 152"/>
                  <a:gd name="T76" fmla="*/ 42 w 90"/>
                  <a:gd name="T77" fmla="*/ 12 h 152"/>
                  <a:gd name="T78" fmla="*/ 34 w 90"/>
                  <a:gd name="T79" fmla="*/ 16 h 152"/>
                  <a:gd name="T80" fmla="*/ 28 w 90"/>
                  <a:gd name="T81" fmla="*/ 23 h 152"/>
                  <a:gd name="T82" fmla="*/ 25 w 90"/>
                  <a:gd name="T83" fmla="*/ 31 h 152"/>
                  <a:gd name="T84" fmla="*/ 26 w 90"/>
                  <a:gd name="T85" fmla="*/ 37 h 152"/>
                  <a:gd name="T86" fmla="*/ 36 w 90"/>
                  <a:gd name="T87" fmla="*/ 49 h 152"/>
                  <a:gd name="T88" fmla="*/ 54 w 90"/>
                  <a:gd name="T89" fmla="*/ 61 h 152"/>
                  <a:gd name="T90" fmla="*/ 63 w 90"/>
                  <a:gd name="T91" fmla="*/ 66 h 152"/>
                  <a:gd name="T92" fmla="*/ 78 w 90"/>
                  <a:gd name="T93" fmla="*/ 78 h 152"/>
                  <a:gd name="T94" fmla="*/ 86 w 90"/>
                  <a:gd name="T95" fmla="*/ 89 h 152"/>
                  <a:gd name="T96" fmla="*/ 88 w 90"/>
                  <a:gd name="T97" fmla="*/ 102 h 152"/>
                  <a:gd name="T98" fmla="*/ 90 w 90"/>
                  <a:gd name="T99" fmla="*/ 108 h 152"/>
                  <a:gd name="T100" fmla="*/ 84 w 90"/>
                  <a:gd name="T101" fmla="*/ 127 h 152"/>
                  <a:gd name="T102" fmla="*/ 69 w 90"/>
                  <a:gd name="T103" fmla="*/ 144 h 152"/>
                  <a:gd name="T104" fmla="*/ 62 w 90"/>
                  <a:gd name="T105" fmla="*/ 148 h 152"/>
                  <a:gd name="T106" fmla="*/ 45 w 90"/>
                  <a:gd name="T107" fmla="*/ 152 h 152"/>
                  <a:gd name="T108" fmla="*/ 36 w 90"/>
                  <a:gd name="T109" fmla="*/ 152 h 152"/>
                  <a:gd name="T110" fmla="*/ 11 w 90"/>
                  <a:gd name="T111" fmla="*/ 149 h 152"/>
                  <a:gd name="T112" fmla="*/ 4 w 90"/>
                  <a:gd name="T113" fmla="*/ 14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2">
                    <a:moveTo>
                      <a:pt x="4" y="147"/>
                    </a:moveTo>
                    <a:lnTo>
                      <a:pt x="4" y="147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1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5" y="111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5"/>
                    </a:lnTo>
                    <a:lnTo>
                      <a:pt x="20" y="137"/>
                    </a:lnTo>
                    <a:lnTo>
                      <a:pt x="29" y="141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1"/>
                    </a:lnTo>
                    <a:lnTo>
                      <a:pt x="50" y="140"/>
                    </a:lnTo>
                    <a:lnTo>
                      <a:pt x="55" y="137"/>
                    </a:lnTo>
                    <a:lnTo>
                      <a:pt x="59" y="135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6" y="123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6" y="111"/>
                    </a:lnTo>
                    <a:lnTo>
                      <a:pt x="63" y="104"/>
                    </a:lnTo>
                    <a:lnTo>
                      <a:pt x="57" y="98"/>
                    </a:lnTo>
                    <a:lnTo>
                      <a:pt x="46" y="90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20" y="73"/>
                    </a:lnTo>
                    <a:lnTo>
                      <a:pt x="15" y="68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2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31"/>
                    </a:lnTo>
                    <a:lnTo>
                      <a:pt x="8" y="24"/>
                    </a:lnTo>
                    <a:lnTo>
                      <a:pt x="13" y="17"/>
                    </a:lnTo>
                    <a:lnTo>
                      <a:pt x="19" y="11"/>
                    </a:lnTo>
                    <a:lnTo>
                      <a:pt x="26" y="7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5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0" y="35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2" y="16"/>
                    </a:lnTo>
                    <a:lnTo>
                      <a:pt x="67" y="14"/>
                    </a:lnTo>
                    <a:lnTo>
                      <a:pt x="61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42" y="12"/>
                    </a:lnTo>
                    <a:lnTo>
                      <a:pt x="38" y="14"/>
                    </a:lnTo>
                    <a:lnTo>
                      <a:pt x="34" y="16"/>
                    </a:lnTo>
                    <a:lnTo>
                      <a:pt x="30" y="19"/>
                    </a:lnTo>
                    <a:lnTo>
                      <a:pt x="28" y="23"/>
                    </a:lnTo>
                    <a:lnTo>
                      <a:pt x="26" y="2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7"/>
                    </a:lnTo>
                    <a:lnTo>
                      <a:pt x="29" y="44"/>
                    </a:lnTo>
                    <a:lnTo>
                      <a:pt x="36" y="49"/>
                    </a:lnTo>
                    <a:lnTo>
                      <a:pt x="46" y="57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8"/>
                    </a:lnTo>
                    <a:lnTo>
                      <a:pt x="82" y="83"/>
                    </a:lnTo>
                    <a:lnTo>
                      <a:pt x="86" y="89"/>
                    </a:lnTo>
                    <a:lnTo>
                      <a:pt x="87" y="95"/>
                    </a:lnTo>
                    <a:lnTo>
                      <a:pt x="88" y="102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8" y="118"/>
                    </a:lnTo>
                    <a:lnTo>
                      <a:pt x="84" y="127"/>
                    </a:lnTo>
                    <a:lnTo>
                      <a:pt x="79" y="136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2" y="148"/>
                    </a:lnTo>
                    <a:lnTo>
                      <a:pt x="53" y="150"/>
                    </a:lnTo>
                    <a:lnTo>
                      <a:pt x="45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19" y="150"/>
                    </a:lnTo>
                    <a:lnTo>
                      <a:pt x="11" y="149"/>
                    </a:lnTo>
                    <a:lnTo>
                      <a:pt x="4" y="147"/>
                    </a:lnTo>
                    <a:lnTo>
                      <a:pt x="4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Freeform 151"/>
              <p:cNvSpPr>
                <a:spLocks/>
              </p:cNvSpPr>
              <p:nvPr/>
            </p:nvSpPr>
            <p:spPr bwMode="auto">
              <a:xfrm>
                <a:off x="5072259" y="2358577"/>
                <a:ext cx="57550" cy="125407"/>
              </a:xfrm>
              <a:custGeom>
                <a:avLst/>
                <a:gdLst>
                  <a:gd name="T0" fmla="*/ 18 w 67"/>
                  <a:gd name="T1" fmla="*/ 57 h 146"/>
                  <a:gd name="T2" fmla="*/ 18 w 67"/>
                  <a:gd name="T3" fmla="*/ 16 h 146"/>
                  <a:gd name="T4" fmla="*/ 16 w 67"/>
                  <a:gd name="T5" fmla="*/ 8 h 146"/>
                  <a:gd name="T6" fmla="*/ 10 w 67"/>
                  <a:gd name="T7" fmla="*/ 5 h 146"/>
                  <a:gd name="T8" fmla="*/ 4 w 67"/>
                  <a:gd name="T9" fmla="*/ 4 h 146"/>
                  <a:gd name="T10" fmla="*/ 1 w 67"/>
                  <a:gd name="T11" fmla="*/ 4 h 146"/>
                  <a:gd name="T12" fmla="*/ 0 w 67"/>
                  <a:gd name="T13" fmla="*/ 3 h 146"/>
                  <a:gd name="T14" fmla="*/ 5 w 67"/>
                  <a:gd name="T15" fmla="*/ 0 h 146"/>
                  <a:gd name="T16" fmla="*/ 31 w 67"/>
                  <a:gd name="T17" fmla="*/ 1 h 146"/>
                  <a:gd name="T18" fmla="*/ 58 w 67"/>
                  <a:gd name="T19" fmla="*/ 0 h 146"/>
                  <a:gd name="T20" fmla="*/ 60 w 67"/>
                  <a:gd name="T21" fmla="*/ 1 h 146"/>
                  <a:gd name="T22" fmla="*/ 62 w 67"/>
                  <a:gd name="T23" fmla="*/ 3 h 146"/>
                  <a:gd name="T24" fmla="*/ 59 w 67"/>
                  <a:gd name="T25" fmla="*/ 4 h 146"/>
                  <a:gd name="T26" fmla="*/ 52 w 67"/>
                  <a:gd name="T27" fmla="*/ 5 h 146"/>
                  <a:gd name="T28" fmla="*/ 49 w 67"/>
                  <a:gd name="T29" fmla="*/ 7 h 146"/>
                  <a:gd name="T30" fmla="*/ 46 w 67"/>
                  <a:gd name="T31" fmla="*/ 11 h 146"/>
                  <a:gd name="T32" fmla="*/ 45 w 67"/>
                  <a:gd name="T33" fmla="*/ 16 h 146"/>
                  <a:gd name="T34" fmla="*/ 45 w 67"/>
                  <a:gd name="T35" fmla="*/ 91 h 146"/>
                  <a:gd name="T36" fmla="*/ 45 w 67"/>
                  <a:gd name="T37" fmla="*/ 115 h 146"/>
                  <a:gd name="T38" fmla="*/ 46 w 67"/>
                  <a:gd name="T39" fmla="*/ 133 h 146"/>
                  <a:gd name="T40" fmla="*/ 47 w 67"/>
                  <a:gd name="T41" fmla="*/ 138 h 146"/>
                  <a:gd name="T42" fmla="*/ 54 w 67"/>
                  <a:gd name="T43" fmla="*/ 141 h 146"/>
                  <a:gd name="T44" fmla="*/ 63 w 67"/>
                  <a:gd name="T45" fmla="*/ 142 h 146"/>
                  <a:gd name="T46" fmla="*/ 66 w 67"/>
                  <a:gd name="T47" fmla="*/ 142 h 146"/>
                  <a:gd name="T48" fmla="*/ 67 w 67"/>
                  <a:gd name="T49" fmla="*/ 144 h 146"/>
                  <a:gd name="T50" fmla="*/ 63 w 67"/>
                  <a:gd name="T51" fmla="*/ 146 h 146"/>
                  <a:gd name="T52" fmla="*/ 31 w 67"/>
                  <a:gd name="T53" fmla="*/ 146 h 146"/>
                  <a:gd name="T54" fmla="*/ 5 w 67"/>
                  <a:gd name="T55" fmla="*/ 146 h 146"/>
                  <a:gd name="T56" fmla="*/ 2 w 67"/>
                  <a:gd name="T57" fmla="*/ 146 h 146"/>
                  <a:gd name="T58" fmla="*/ 1 w 67"/>
                  <a:gd name="T59" fmla="*/ 144 h 146"/>
                  <a:gd name="T60" fmla="*/ 4 w 67"/>
                  <a:gd name="T61" fmla="*/ 142 h 146"/>
                  <a:gd name="T62" fmla="*/ 12 w 67"/>
                  <a:gd name="T63" fmla="*/ 141 h 146"/>
                  <a:gd name="T64" fmla="*/ 13 w 67"/>
                  <a:gd name="T65" fmla="*/ 141 h 146"/>
                  <a:gd name="T66" fmla="*/ 17 w 67"/>
                  <a:gd name="T67" fmla="*/ 132 h 146"/>
                  <a:gd name="T68" fmla="*/ 18 w 67"/>
                  <a:gd name="T69" fmla="*/ 115 h 146"/>
                  <a:gd name="T70" fmla="*/ 18 w 67"/>
                  <a:gd name="T71" fmla="*/ 5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6">
                    <a:moveTo>
                      <a:pt x="18" y="57"/>
                    </a:moveTo>
                    <a:lnTo>
                      <a:pt x="18" y="5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7" y="8"/>
                    </a:lnTo>
                    <a:lnTo>
                      <a:pt x="46" y="11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57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115"/>
                    </a:lnTo>
                    <a:lnTo>
                      <a:pt x="46" y="133"/>
                    </a:lnTo>
                    <a:lnTo>
                      <a:pt x="46" y="133"/>
                    </a:lnTo>
                    <a:lnTo>
                      <a:pt x="46" y="136"/>
                    </a:lnTo>
                    <a:lnTo>
                      <a:pt x="47" y="138"/>
                    </a:lnTo>
                    <a:lnTo>
                      <a:pt x="50" y="141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6" y="142"/>
                    </a:lnTo>
                    <a:lnTo>
                      <a:pt x="67" y="144"/>
                    </a:lnTo>
                    <a:lnTo>
                      <a:pt x="67" y="144"/>
                    </a:lnTo>
                    <a:lnTo>
                      <a:pt x="66" y="146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31" y="146"/>
                    </a:lnTo>
                    <a:lnTo>
                      <a:pt x="31" y="146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2" y="146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2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3" y="141"/>
                    </a:lnTo>
                    <a:lnTo>
                      <a:pt x="16" y="138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18" y="115"/>
                    </a:lnTo>
                    <a:lnTo>
                      <a:pt x="18" y="91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Freeform 152"/>
              <p:cNvSpPr>
                <a:spLocks/>
              </p:cNvSpPr>
              <p:nvPr/>
            </p:nvSpPr>
            <p:spPr bwMode="auto">
              <a:xfrm>
                <a:off x="5130668" y="2356000"/>
                <a:ext cx="137433" cy="130561"/>
              </a:xfrm>
              <a:custGeom>
                <a:avLst/>
                <a:gdLst>
                  <a:gd name="T0" fmla="*/ 144 w 160"/>
                  <a:gd name="T1" fmla="*/ 136 h 152"/>
                  <a:gd name="T2" fmla="*/ 141 w 160"/>
                  <a:gd name="T3" fmla="*/ 143 h 152"/>
                  <a:gd name="T4" fmla="*/ 129 w 160"/>
                  <a:gd name="T5" fmla="*/ 147 h 152"/>
                  <a:gd name="T6" fmla="*/ 104 w 160"/>
                  <a:gd name="T7" fmla="*/ 152 h 152"/>
                  <a:gd name="T8" fmla="*/ 92 w 160"/>
                  <a:gd name="T9" fmla="*/ 152 h 152"/>
                  <a:gd name="T10" fmla="*/ 57 w 160"/>
                  <a:gd name="T11" fmla="*/ 148 h 152"/>
                  <a:gd name="T12" fmla="*/ 35 w 160"/>
                  <a:gd name="T13" fmla="*/ 139 h 152"/>
                  <a:gd name="T14" fmla="*/ 21 w 160"/>
                  <a:gd name="T15" fmla="*/ 129 h 152"/>
                  <a:gd name="T16" fmla="*/ 11 w 160"/>
                  <a:gd name="T17" fmla="*/ 118 h 152"/>
                  <a:gd name="T18" fmla="*/ 4 w 160"/>
                  <a:gd name="T19" fmla="*/ 103 h 152"/>
                  <a:gd name="T20" fmla="*/ 0 w 160"/>
                  <a:gd name="T21" fmla="*/ 86 h 152"/>
                  <a:gd name="T22" fmla="*/ 0 w 160"/>
                  <a:gd name="T23" fmla="*/ 77 h 152"/>
                  <a:gd name="T24" fmla="*/ 3 w 160"/>
                  <a:gd name="T25" fmla="*/ 54 h 152"/>
                  <a:gd name="T26" fmla="*/ 11 w 160"/>
                  <a:gd name="T27" fmla="*/ 37 h 152"/>
                  <a:gd name="T28" fmla="*/ 21 w 160"/>
                  <a:gd name="T29" fmla="*/ 23 h 152"/>
                  <a:gd name="T30" fmla="*/ 35 w 160"/>
                  <a:gd name="T31" fmla="*/ 14 h 152"/>
                  <a:gd name="T32" fmla="*/ 49 w 160"/>
                  <a:gd name="T33" fmla="*/ 7 h 152"/>
                  <a:gd name="T34" fmla="*/ 75 w 160"/>
                  <a:gd name="T35" fmla="*/ 2 h 152"/>
                  <a:gd name="T36" fmla="*/ 89 w 160"/>
                  <a:gd name="T37" fmla="*/ 0 h 152"/>
                  <a:gd name="T38" fmla="*/ 124 w 160"/>
                  <a:gd name="T39" fmla="*/ 4 h 152"/>
                  <a:gd name="T40" fmla="*/ 140 w 160"/>
                  <a:gd name="T41" fmla="*/ 6 h 152"/>
                  <a:gd name="T42" fmla="*/ 142 w 160"/>
                  <a:gd name="T43" fmla="*/ 7 h 152"/>
                  <a:gd name="T44" fmla="*/ 142 w 160"/>
                  <a:gd name="T45" fmla="*/ 8 h 152"/>
                  <a:gd name="T46" fmla="*/ 141 w 160"/>
                  <a:gd name="T47" fmla="*/ 40 h 152"/>
                  <a:gd name="T48" fmla="*/ 140 w 160"/>
                  <a:gd name="T49" fmla="*/ 44 h 152"/>
                  <a:gd name="T50" fmla="*/ 139 w 160"/>
                  <a:gd name="T51" fmla="*/ 44 h 152"/>
                  <a:gd name="T52" fmla="*/ 136 w 160"/>
                  <a:gd name="T53" fmla="*/ 41 h 152"/>
                  <a:gd name="T54" fmla="*/ 135 w 160"/>
                  <a:gd name="T55" fmla="*/ 35 h 152"/>
                  <a:gd name="T56" fmla="*/ 129 w 160"/>
                  <a:gd name="T57" fmla="*/ 25 h 152"/>
                  <a:gd name="T58" fmla="*/ 123 w 160"/>
                  <a:gd name="T59" fmla="*/ 21 h 152"/>
                  <a:gd name="T60" fmla="*/ 102 w 160"/>
                  <a:gd name="T61" fmla="*/ 12 h 152"/>
                  <a:gd name="T62" fmla="*/ 86 w 160"/>
                  <a:gd name="T63" fmla="*/ 11 h 152"/>
                  <a:gd name="T64" fmla="*/ 67 w 160"/>
                  <a:gd name="T65" fmla="*/ 12 h 152"/>
                  <a:gd name="T66" fmla="*/ 48 w 160"/>
                  <a:gd name="T67" fmla="*/ 23 h 152"/>
                  <a:gd name="T68" fmla="*/ 40 w 160"/>
                  <a:gd name="T69" fmla="*/ 31 h 152"/>
                  <a:gd name="T70" fmla="*/ 31 w 160"/>
                  <a:gd name="T71" fmla="*/ 53 h 152"/>
                  <a:gd name="T72" fmla="*/ 29 w 160"/>
                  <a:gd name="T73" fmla="*/ 69 h 152"/>
                  <a:gd name="T74" fmla="*/ 35 w 160"/>
                  <a:gd name="T75" fmla="*/ 98 h 152"/>
                  <a:gd name="T76" fmla="*/ 48 w 160"/>
                  <a:gd name="T77" fmla="*/ 120 h 152"/>
                  <a:gd name="T78" fmla="*/ 70 w 160"/>
                  <a:gd name="T79" fmla="*/ 136 h 152"/>
                  <a:gd name="T80" fmla="*/ 99 w 160"/>
                  <a:gd name="T81" fmla="*/ 141 h 152"/>
                  <a:gd name="T82" fmla="*/ 106 w 160"/>
                  <a:gd name="T83" fmla="*/ 141 h 152"/>
                  <a:gd name="T84" fmla="*/ 112 w 160"/>
                  <a:gd name="T85" fmla="*/ 139 h 152"/>
                  <a:gd name="T86" fmla="*/ 116 w 160"/>
                  <a:gd name="T87" fmla="*/ 132 h 152"/>
                  <a:gd name="T88" fmla="*/ 116 w 160"/>
                  <a:gd name="T89" fmla="*/ 115 h 152"/>
                  <a:gd name="T90" fmla="*/ 116 w 160"/>
                  <a:gd name="T91" fmla="*/ 93 h 152"/>
                  <a:gd name="T92" fmla="*/ 115 w 160"/>
                  <a:gd name="T93" fmla="*/ 85 h 152"/>
                  <a:gd name="T94" fmla="*/ 108 w 160"/>
                  <a:gd name="T95" fmla="*/ 82 h 152"/>
                  <a:gd name="T96" fmla="*/ 100 w 160"/>
                  <a:gd name="T97" fmla="*/ 81 h 152"/>
                  <a:gd name="T98" fmla="*/ 98 w 160"/>
                  <a:gd name="T99" fmla="*/ 81 h 152"/>
                  <a:gd name="T100" fmla="*/ 96 w 160"/>
                  <a:gd name="T101" fmla="*/ 79 h 152"/>
                  <a:gd name="T102" fmla="*/ 102 w 160"/>
                  <a:gd name="T103" fmla="*/ 77 h 152"/>
                  <a:gd name="T104" fmla="*/ 132 w 160"/>
                  <a:gd name="T105" fmla="*/ 77 h 152"/>
                  <a:gd name="T106" fmla="*/ 156 w 160"/>
                  <a:gd name="T107" fmla="*/ 77 h 152"/>
                  <a:gd name="T108" fmla="*/ 158 w 160"/>
                  <a:gd name="T109" fmla="*/ 77 h 152"/>
                  <a:gd name="T110" fmla="*/ 160 w 160"/>
                  <a:gd name="T111" fmla="*/ 79 h 152"/>
                  <a:gd name="T112" fmla="*/ 157 w 160"/>
                  <a:gd name="T113" fmla="*/ 81 h 152"/>
                  <a:gd name="T114" fmla="*/ 152 w 160"/>
                  <a:gd name="T115" fmla="*/ 82 h 152"/>
                  <a:gd name="T116" fmla="*/ 148 w 160"/>
                  <a:gd name="T117" fmla="*/ 82 h 152"/>
                  <a:gd name="T118" fmla="*/ 144 w 160"/>
                  <a:gd name="T119" fmla="*/ 87 h 152"/>
                  <a:gd name="T120" fmla="*/ 144 w 160"/>
                  <a:gd name="T121" fmla="*/ 93 h 152"/>
                  <a:gd name="T122" fmla="*/ 144 w 160"/>
                  <a:gd name="T12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" h="152">
                    <a:moveTo>
                      <a:pt x="144" y="136"/>
                    </a:moveTo>
                    <a:lnTo>
                      <a:pt x="144" y="136"/>
                    </a:lnTo>
                    <a:lnTo>
                      <a:pt x="142" y="141"/>
                    </a:lnTo>
                    <a:lnTo>
                      <a:pt x="141" y="143"/>
                    </a:lnTo>
                    <a:lnTo>
                      <a:pt x="141" y="143"/>
                    </a:lnTo>
                    <a:lnTo>
                      <a:pt x="129" y="147"/>
                    </a:lnTo>
                    <a:lnTo>
                      <a:pt x="117" y="150"/>
                    </a:lnTo>
                    <a:lnTo>
                      <a:pt x="104" y="152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74" y="150"/>
                    </a:lnTo>
                    <a:lnTo>
                      <a:pt x="57" y="148"/>
                    </a:lnTo>
                    <a:lnTo>
                      <a:pt x="41" y="141"/>
                    </a:lnTo>
                    <a:lnTo>
                      <a:pt x="35" y="139"/>
                    </a:lnTo>
                    <a:lnTo>
                      <a:pt x="28" y="133"/>
                    </a:lnTo>
                    <a:lnTo>
                      <a:pt x="21" y="129"/>
                    </a:lnTo>
                    <a:lnTo>
                      <a:pt x="16" y="124"/>
                    </a:lnTo>
                    <a:lnTo>
                      <a:pt x="11" y="118"/>
                    </a:lnTo>
                    <a:lnTo>
                      <a:pt x="7" y="111"/>
                    </a:lnTo>
                    <a:lnTo>
                      <a:pt x="4" y="103"/>
                    </a:lnTo>
                    <a:lnTo>
                      <a:pt x="2" y="95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" y="45"/>
                    </a:lnTo>
                    <a:lnTo>
                      <a:pt x="11" y="37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8" y="17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2" y="3"/>
                    </a:lnTo>
                    <a:lnTo>
                      <a:pt x="75" y="2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110" y="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2" y="7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1" y="16"/>
                    </a:lnTo>
                    <a:lnTo>
                      <a:pt x="141" y="40"/>
                    </a:lnTo>
                    <a:lnTo>
                      <a:pt x="141" y="40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7" y="44"/>
                    </a:lnTo>
                    <a:lnTo>
                      <a:pt x="136" y="41"/>
                    </a:lnTo>
                    <a:lnTo>
                      <a:pt x="136" y="41"/>
                    </a:lnTo>
                    <a:lnTo>
                      <a:pt x="135" y="35"/>
                    </a:lnTo>
                    <a:lnTo>
                      <a:pt x="133" y="31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3" y="21"/>
                    </a:lnTo>
                    <a:lnTo>
                      <a:pt x="114" y="16"/>
                    </a:lnTo>
                    <a:lnTo>
                      <a:pt x="102" y="12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78" y="11"/>
                    </a:lnTo>
                    <a:lnTo>
                      <a:pt x="67" y="12"/>
                    </a:lnTo>
                    <a:lnTo>
                      <a:pt x="58" y="16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0" y="31"/>
                    </a:lnTo>
                    <a:lnTo>
                      <a:pt x="35" y="41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1" y="85"/>
                    </a:lnTo>
                    <a:lnTo>
                      <a:pt x="35" y="98"/>
                    </a:lnTo>
                    <a:lnTo>
                      <a:pt x="40" y="111"/>
                    </a:lnTo>
                    <a:lnTo>
                      <a:pt x="48" y="120"/>
                    </a:lnTo>
                    <a:lnTo>
                      <a:pt x="58" y="129"/>
                    </a:lnTo>
                    <a:lnTo>
                      <a:pt x="70" y="136"/>
                    </a:lnTo>
                    <a:lnTo>
                      <a:pt x="83" y="140"/>
                    </a:lnTo>
                    <a:lnTo>
                      <a:pt x="99" y="141"/>
                    </a:lnTo>
                    <a:lnTo>
                      <a:pt x="99" y="141"/>
                    </a:lnTo>
                    <a:lnTo>
                      <a:pt x="106" y="141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6" y="136"/>
                    </a:lnTo>
                    <a:lnTo>
                      <a:pt x="116" y="132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5" y="85"/>
                    </a:lnTo>
                    <a:lnTo>
                      <a:pt x="112" y="83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77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7" y="81"/>
                    </a:lnTo>
                    <a:lnTo>
                      <a:pt x="157" y="81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48" y="82"/>
                    </a:lnTo>
                    <a:lnTo>
                      <a:pt x="145" y="85"/>
                    </a:lnTo>
                    <a:lnTo>
                      <a:pt x="144" y="87"/>
                    </a:lnTo>
                    <a:lnTo>
                      <a:pt x="144" y="93"/>
                    </a:lnTo>
                    <a:lnTo>
                      <a:pt x="144" y="93"/>
                    </a:lnTo>
                    <a:lnTo>
                      <a:pt x="144" y="115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153"/>
              <p:cNvSpPr>
                <a:spLocks/>
              </p:cNvSpPr>
              <p:nvPr/>
            </p:nvSpPr>
            <p:spPr bwMode="auto">
              <a:xfrm>
                <a:off x="5264665" y="2356000"/>
                <a:ext cx="144304" cy="130561"/>
              </a:xfrm>
              <a:custGeom>
                <a:avLst/>
                <a:gdLst>
                  <a:gd name="T0" fmla="*/ 35 w 168"/>
                  <a:gd name="T1" fmla="*/ 123 h 152"/>
                  <a:gd name="T2" fmla="*/ 38 w 168"/>
                  <a:gd name="T3" fmla="*/ 139 h 152"/>
                  <a:gd name="T4" fmla="*/ 42 w 168"/>
                  <a:gd name="T5" fmla="*/ 144 h 152"/>
                  <a:gd name="T6" fmla="*/ 47 w 168"/>
                  <a:gd name="T7" fmla="*/ 145 h 152"/>
                  <a:gd name="T8" fmla="*/ 52 w 168"/>
                  <a:gd name="T9" fmla="*/ 145 h 152"/>
                  <a:gd name="T10" fmla="*/ 56 w 168"/>
                  <a:gd name="T11" fmla="*/ 147 h 152"/>
                  <a:gd name="T12" fmla="*/ 55 w 168"/>
                  <a:gd name="T13" fmla="*/ 149 h 152"/>
                  <a:gd name="T14" fmla="*/ 51 w 168"/>
                  <a:gd name="T15" fmla="*/ 149 h 152"/>
                  <a:gd name="T16" fmla="*/ 25 w 168"/>
                  <a:gd name="T17" fmla="*/ 149 h 152"/>
                  <a:gd name="T18" fmla="*/ 4 w 168"/>
                  <a:gd name="T19" fmla="*/ 149 h 152"/>
                  <a:gd name="T20" fmla="*/ 0 w 168"/>
                  <a:gd name="T21" fmla="*/ 148 h 152"/>
                  <a:gd name="T22" fmla="*/ 0 w 168"/>
                  <a:gd name="T23" fmla="*/ 147 h 152"/>
                  <a:gd name="T24" fmla="*/ 2 w 168"/>
                  <a:gd name="T25" fmla="*/ 145 h 152"/>
                  <a:gd name="T26" fmla="*/ 12 w 168"/>
                  <a:gd name="T27" fmla="*/ 144 h 152"/>
                  <a:gd name="T28" fmla="*/ 14 w 168"/>
                  <a:gd name="T29" fmla="*/ 143 h 152"/>
                  <a:gd name="T30" fmla="*/ 17 w 168"/>
                  <a:gd name="T31" fmla="*/ 132 h 152"/>
                  <a:gd name="T32" fmla="*/ 19 w 168"/>
                  <a:gd name="T33" fmla="*/ 7 h 152"/>
                  <a:gd name="T34" fmla="*/ 21 w 168"/>
                  <a:gd name="T35" fmla="*/ 2 h 152"/>
                  <a:gd name="T36" fmla="*/ 23 w 168"/>
                  <a:gd name="T37" fmla="*/ 0 h 152"/>
                  <a:gd name="T38" fmla="*/ 25 w 168"/>
                  <a:gd name="T39" fmla="*/ 0 h 152"/>
                  <a:gd name="T40" fmla="*/ 31 w 168"/>
                  <a:gd name="T41" fmla="*/ 7 h 152"/>
                  <a:gd name="T42" fmla="*/ 93 w 168"/>
                  <a:gd name="T43" fmla="*/ 68 h 152"/>
                  <a:gd name="T44" fmla="*/ 135 w 168"/>
                  <a:gd name="T45" fmla="*/ 111 h 152"/>
                  <a:gd name="T46" fmla="*/ 135 w 168"/>
                  <a:gd name="T47" fmla="*/ 25 h 152"/>
                  <a:gd name="T48" fmla="*/ 134 w 168"/>
                  <a:gd name="T49" fmla="*/ 19 h 152"/>
                  <a:gd name="T50" fmla="*/ 131 w 168"/>
                  <a:gd name="T51" fmla="*/ 11 h 152"/>
                  <a:gd name="T52" fmla="*/ 127 w 168"/>
                  <a:gd name="T53" fmla="*/ 8 h 152"/>
                  <a:gd name="T54" fmla="*/ 118 w 168"/>
                  <a:gd name="T55" fmla="*/ 7 h 152"/>
                  <a:gd name="T56" fmla="*/ 116 w 168"/>
                  <a:gd name="T57" fmla="*/ 7 h 152"/>
                  <a:gd name="T58" fmla="*/ 114 w 168"/>
                  <a:gd name="T59" fmla="*/ 6 h 152"/>
                  <a:gd name="T60" fmla="*/ 116 w 168"/>
                  <a:gd name="T61" fmla="*/ 4 h 152"/>
                  <a:gd name="T62" fmla="*/ 120 w 168"/>
                  <a:gd name="T63" fmla="*/ 3 h 152"/>
                  <a:gd name="T64" fmla="*/ 145 w 168"/>
                  <a:gd name="T65" fmla="*/ 4 h 152"/>
                  <a:gd name="T66" fmla="*/ 164 w 168"/>
                  <a:gd name="T67" fmla="*/ 3 h 152"/>
                  <a:gd name="T68" fmla="*/ 168 w 168"/>
                  <a:gd name="T69" fmla="*/ 6 h 152"/>
                  <a:gd name="T70" fmla="*/ 168 w 168"/>
                  <a:gd name="T71" fmla="*/ 7 h 152"/>
                  <a:gd name="T72" fmla="*/ 166 w 168"/>
                  <a:gd name="T73" fmla="*/ 7 h 152"/>
                  <a:gd name="T74" fmla="*/ 159 w 168"/>
                  <a:gd name="T75" fmla="*/ 8 h 152"/>
                  <a:gd name="T76" fmla="*/ 154 w 168"/>
                  <a:gd name="T77" fmla="*/ 12 h 152"/>
                  <a:gd name="T78" fmla="*/ 152 w 168"/>
                  <a:gd name="T79" fmla="*/ 24 h 152"/>
                  <a:gd name="T80" fmla="*/ 150 w 168"/>
                  <a:gd name="T81" fmla="*/ 145 h 152"/>
                  <a:gd name="T82" fmla="*/ 147 w 168"/>
                  <a:gd name="T83" fmla="*/ 152 h 152"/>
                  <a:gd name="T84" fmla="*/ 142 w 168"/>
                  <a:gd name="T85" fmla="*/ 150 h 152"/>
                  <a:gd name="T86" fmla="*/ 138 w 168"/>
                  <a:gd name="T87" fmla="*/ 148 h 152"/>
                  <a:gd name="T88" fmla="*/ 80 w 168"/>
                  <a:gd name="T89" fmla="*/ 93 h 152"/>
                  <a:gd name="T90" fmla="*/ 34 w 168"/>
                  <a:gd name="T91" fmla="*/ 44 h 152"/>
                  <a:gd name="T92" fmla="*/ 35 w 168"/>
                  <a:gd name="T93" fmla="*/ 1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152">
                    <a:moveTo>
                      <a:pt x="35" y="123"/>
                    </a:moveTo>
                    <a:lnTo>
                      <a:pt x="35" y="123"/>
                    </a:lnTo>
                    <a:lnTo>
                      <a:pt x="35" y="132"/>
                    </a:lnTo>
                    <a:lnTo>
                      <a:pt x="38" y="139"/>
                    </a:lnTo>
                    <a:lnTo>
                      <a:pt x="39" y="143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7" y="145"/>
                    </a:lnTo>
                    <a:lnTo>
                      <a:pt x="52" y="145"/>
                    </a:lnTo>
                    <a:lnTo>
                      <a:pt x="52" y="145"/>
                    </a:lnTo>
                    <a:lnTo>
                      <a:pt x="55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5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2" y="145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4" y="143"/>
                    </a:lnTo>
                    <a:lnTo>
                      <a:pt x="17" y="139"/>
                    </a:lnTo>
                    <a:lnTo>
                      <a:pt x="17" y="132"/>
                    </a:lnTo>
                    <a:lnTo>
                      <a:pt x="18" y="12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135" y="111"/>
                    </a:lnTo>
                    <a:lnTo>
                      <a:pt x="137" y="111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4" y="19"/>
                    </a:lnTo>
                    <a:lnTo>
                      <a:pt x="133" y="14"/>
                    </a:lnTo>
                    <a:lnTo>
                      <a:pt x="131" y="11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2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4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2" y="17"/>
                    </a:lnTo>
                    <a:lnTo>
                      <a:pt x="152" y="24"/>
                    </a:lnTo>
                    <a:lnTo>
                      <a:pt x="150" y="145"/>
                    </a:lnTo>
                    <a:lnTo>
                      <a:pt x="150" y="145"/>
                    </a:lnTo>
                    <a:lnTo>
                      <a:pt x="148" y="150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2" y="150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50" y="61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6" name="グループ化 35"/>
          <p:cNvGrpSpPr/>
          <p:nvPr/>
        </p:nvGrpSpPr>
        <p:grpSpPr>
          <a:xfrm>
            <a:off x="4170617" y="4581128"/>
            <a:ext cx="1574471" cy="144611"/>
            <a:chOff x="5135563" y="2954338"/>
            <a:chExt cx="4770438" cy="438150"/>
          </a:xfrm>
          <a:solidFill>
            <a:schemeClr val="tx2"/>
          </a:solidFill>
        </p:grpSpPr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5135563" y="2957513"/>
              <a:ext cx="277813" cy="336550"/>
            </a:xfrm>
            <a:custGeom>
              <a:avLst/>
              <a:gdLst>
                <a:gd name="T0" fmla="*/ 57 w 175"/>
                <a:gd name="T1" fmla="*/ 89 h 212"/>
                <a:gd name="T2" fmla="*/ 78 w 175"/>
                <a:gd name="T3" fmla="*/ 68 h 212"/>
                <a:gd name="T4" fmla="*/ 107 w 175"/>
                <a:gd name="T5" fmla="*/ 62 h 212"/>
                <a:gd name="T6" fmla="*/ 121 w 175"/>
                <a:gd name="T7" fmla="*/ 62 h 212"/>
                <a:gd name="T8" fmla="*/ 140 w 175"/>
                <a:gd name="T9" fmla="*/ 72 h 212"/>
                <a:gd name="T10" fmla="*/ 148 w 175"/>
                <a:gd name="T11" fmla="*/ 82 h 212"/>
                <a:gd name="T12" fmla="*/ 154 w 175"/>
                <a:gd name="T13" fmla="*/ 115 h 212"/>
                <a:gd name="T14" fmla="*/ 154 w 175"/>
                <a:gd name="T15" fmla="*/ 177 h 212"/>
                <a:gd name="T16" fmla="*/ 158 w 175"/>
                <a:gd name="T17" fmla="*/ 200 h 212"/>
                <a:gd name="T18" fmla="*/ 164 w 175"/>
                <a:gd name="T19" fmla="*/ 204 h 212"/>
                <a:gd name="T20" fmla="*/ 175 w 175"/>
                <a:gd name="T21" fmla="*/ 212 h 212"/>
                <a:gd name="T22" fmla="*/ 99 w 175"/>
                <a:gd name="T23" fmla="*/ 204 h 212"/>
                <a:gd name="T24" fmla="*/ 109 w 175"/>
                <a:gd name="T25" fmla="*/ 204 h 212"/>
                <a:gd name="T26" fmla="*/ 117 w 175"/>
                <a:gd name="T27" fmla="*/ 200 h 212"/>
                <a:gd name="T28" fmla="*/ 119 w 175"/>
                <a:gd name="T29" fmla="*/ 177 h 212"/>
                <a:gd name="T30" fmla="*/ 119 w 175"/>
                <a:gd name="T31" fmla="*/ 117 h 212"/>
                <a:gd name="T32" fmla="*/ 115 w 175"/>
                <a:gd name="T33" fmla="*/ 87 h 212"/>
                <a:gd name="T34" fmla="*/ 113 w 175"/>
                <a:gd name="T35" fmla="*/ 82 h 212"/>
                <a:gd name="T36" fmla="*/ 101 w 175"/>
                <a:gd name="T37" fmla="*/ 76 h 212"/>
                <a:gd name="T38" fmla="*/ 94 w 175"/>
                <a:gd name="T39" fmla="*/ 74 h 212"/>
                <a:gd name="T40" fmla="*/ 76 w 175"/>
                <a:gd name="T41" fmla="*/ 80 h 212"/>
                <a:gd name="T42" fmla="*/ 65 w 175"/>
                <a:gd name="T43" fmla="*/ 93 h 212"/>
                <a:gd name="T44" fmla="*/ 59 w 175"/>
                <a:gd name="T45" fmla="*/ 107 h 212"/>
                <a:gd name="T46" fmla="*/ 57 w 175"/>
                <a:gd name="T47" fmla="*/ 177 h 212"/>
                <a:gd name="T48" fmla="*/ 57 w 175"/>
                <a:gd name="T49" fmla="*/ 192 h 212"/>
                <a:gd name="T50" fmla="*/ 63 w 175"/>
                <a:gd name="T51" fmla="*/ 202 h 212"/>
                <a:gd name="T52" fmla="*/ 78 w 175"/>
                <a:gd name="T53" fmla="*/ 204 h 212"/>
                <a:gd name="T54" fmla="*/ 0 w 175"/>
                <a:gd name="T55" fmla="*/ 212 h 212"/>
                <a:gd name="T56" fmla="*/ 0 w 175"/>
                <a:gd name="T57" fmla="*/ 204 h 212"/>
                <a:gd name="T58" fmla="*/ 16 w 175"/>
                <a:gd name="T59" fmla="*/ 202 h 212"/>
                <a:gd name="T60" fmla="*/ 22 w 175"/>
                <a:gd name="T61" fmla="*/ 192 h 212"/>
                <a:gd name="T62" fmla="*/ 22 w 175"/>
                <a:gd name="T63" fmla="*/ 35 h 212"/>
                <a:gd name="T64" fmla="*/ 22 w 175"/>
                <a:gd name="T65" fmla="*/ 21 h 212"/>
                <a:gd name="T66" fmla="*/ 18 w 175"/>
                <a:gd name="T67" fmla="*/ 14 h 212"/>
                <a:gd name="T68" fmla="*/ 12 w 175"/>
                <a:gd name="T69" fmla="*/ 10 h 212"/>
                <a:gd name="T70" fmla="*/ 0 w 175"/>
                <a:gd name="T71" fmla="*/ 2 h 212"/>
                <a:gd name="T72" fmla="*/ 59 w 175"/>
                <a:gd name="T73" fmla="*/ 0 h 212"/>
                <a:gd name="T74" fmla="*/ 57 w 175"/>
                <a:gd name="T75" fmla="*/ 8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" h="212">
                  <a:moveTo>
                    <a:pt x="57" y="89"/>
                  </a:moveTo>
                  <a:lnTo>
                    <a:pt x="57" y="89"/>
                  </a:lnTo>
                  <a:lnTo>
                    <a:pt x="66" y="76"/>
                  </a:lnTo>
                  <a:lnTo>
                    <a:pt x="78" y="68"/>
                  </a:lnTo>
                  <a:lnTo>
                    <a:pt x="92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21" y="62"/>
                  </a:lnTo>
                  <a:lnTo>
                    <a:pt x="132" y="66"/>
                  </a:lnTo>
                  <a:lnTo>
                    <a:pt x="140" y="72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2" y="95"/>
                  </a:lnTo>
                  <a:lnTo>
                    <a:pt x="154" y="115"/>
                  </a:lnTo>
                  <a:lnTo>
                    <a:pt x="154" y="177"/>
                  </a:lnTo>
                  <a:lnTo>
                    <a:pt x="154" y="177"/>
                  </a:lnTo>
                  <a:lnTo>
                    <a:pt x="154" y="192"/>
                  </a:lnTo>
                  <a:lnTo>
                    <a:pt x="158" y="200"/>
                  </a:lnTo>
                  <a:lnTo>
                    <a:pt x="160" y="202"/>
                  </a:lnTo>
                  <a:lnTo>
                    <a:pt x="164" y="204"/>
                  </a:lnTo>
                  <a:lnTo>
                    <a:pt x="175" y="204"/>
                  </a:lnTo>
                  <a:lnTo>
                    <a:pt x="175" y="212"/>
                  </a:lnTo>
                  <a:lnTo>
                    <a:pt x="99" y="212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109" y="204"/>
                  </a:lnTo>
                  <a:lnTo>
                    <a:pt x="113" y="202"/>
                  </a:lnTo>
                  <a:lnTo>
                    <a:pt x="117" y="200"/>
                  </a:lnTo>
                  <a:lnTo>
                    <a:pt x="119" y="192"/>
                  </a:lnTo>
                  <a:lnTo>
                    <a:pt x="119" y="17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99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3" y="82"/>
                  </a:lnTo>
                  <a:lnTo>
                    <a:pt x="107" y="78"/>
                  </a:lnTo>
                  <a:lnTo>
                    <a:pt x="101" y="76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86" y="76"/>
                  </a:lnTo>
                  <a:lnTo>
                    <a:pt x="76" y="80"/>
                  </a:lnTo>
                  <a:lnTo>
                    <a:pt x="70" y="85"/>
                  </a:lnTo>
                  <a:lnTo>
                    <a:pt x="65" y="93"/>
                  </a:lnTo>
                  <a:lnTo>
                    <a:pt x="65" y="93"/>
                  </a:lnTo>
                  <a:lnTo>
                    <a:pt x="59" y="107"/>
                  </a:lnTo>
                  <a:lnTo>
                    <a:pt x="57" y="122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7" y="192"/>
                  </a:lnTo>
                  <a:lnTo>
                    <a:pt x="61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21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7" y="56"/>
                  </a:lnTo>
                  <a:lnTo>
                    <a:pt x="5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5441950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81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1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5605463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5 w 89"/>
                <a:gd name="T17" fmla="*/ 185 h 196"/>
                <a:gd name="T18" fmla="*/ 65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6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5756275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5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4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1 w 159"/>
                <a:gd name="T19" fmla="*/ 132 h 212"/>
                <a:gd name="T20" fmla="*/ 132 w 159"/>
                <a:gd name="T21" fmla="*/ 142 h 212"/>
                <a:gd name="T22" fmla="*/ 108 w 159"/>
                <a:gd name="T23" fmla="*/ 152 h 212"/>
                <a:gd name="T24" fmla="*/ 93 w 159"/>
                <a:gd name="T25" fmla="*/ 153 h 212"/>
                <a:gd name="T26" fmla="*/ 73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2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4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69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5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8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3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1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2" y="142"/>
                  </a:lnTo>
                  <a:lnTo>
                    <a:pt x="108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8" y="18"/>
                  </a:lnTo>
                  <a:lnTo>
                    <a:pt x="104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69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71"/>
            <p:cNvSpPr>
              <a:spLocks noEditPoints="1"/>
            </p:cNvSpPr>
            <p:nvPr/>
          </p:nvSpPr>
          <p:spPr bwMode="auto">
            <a:xfrm>
              <a:off x="6064250" y="3055938"/>
              <a:ext cx="73025" cy="242888"/>
            </a:xfrm>
            <a:custGeom>
              <a:avLst/>
              <a:gdLst>
                <a:gd name="T0" fmla="*/ 46 w 46"/>
                <a:gd name="T1" fmla="*/ 23 h 153"/>
                <a:gd name="T2" fmla="*/ 46 w 46"/>
                <a:gd name="T3" fmla="*/ 23 h 153"/>
                <a:gd name="T4" fmla="*/ 44 w 46"/>
                <a:gd name="T5" fmla="*/ 33 h 153"/>
                <a:gd name="T6" fmla="*/ 40 w 46"/>
                <a:gd name="T7" fmla="*/ 39 h 153"/>
                <a:gd name="T8" fmla="*/ 33 w 46"/>
                <a:gd name="T9" fmla="*/ 45 h 153"/>
                <a:gd name="T10" fmla="*/ 23 w 46"/>
                <a:gd name="T11" fmla="*/ 47 h 153"/>
                <a:gd name="T12" fmla="*/ 23 w 46"/>
                <a:gd name="T13" fmla="*/ 47 h 153"/>
                <a:gd name="T14" fmla="*/ 13 w 46"/>
                <a:gd name="T15" fmla="*/ 45 h 153"/>
                <a:gd name="T16" fmla="*/ 6 w 46"/>
                <a:gd name="T17" fmla="*/ 39 h 153"/>
                <a:gd name="T18" fmla="*/ 2 w 46"/>
                <a:gd name="T19" fmla="*/ 33 h 153"/>
                <a:gd name="T20" fmla="*/ 0 w 46"/>
                <a:gd name="T21" fmla="*/ 23 h 153"/>
                <a:gd name="T22" fmla="*/ 0 w 46"/>
                <a:gd name="T23" fmla="*/ 23 h 153"/>
                <a:gd name="T24" fmla="*/ 2 w 46"/>
                <a:gd name="T25" fmla="*/ 14 h 153"/>
                <a:gd name="T26" fmla="*/ 6 w 46"/>
                <a:gd name="T27" fmla="*/ 6 h 153"/>
                <a:gd name="T28" fmla="*/ 13 w 46"/>
                <a:gd name="T29" fmla="*/ 2 h 153"/>
                <a:gd name="T30" fmla="*/ 23 w 46"/>
                <a:gd name="T31" fmla="*/ 0 h 153"/>
                <a:gd name="T32" fmla="*/ 23 w 46"/>
                <a:gd name="T33" fmla="*/ 0 h 153"/>
                <a:gd name="T34" fmla="*/ 33 w 46"/>
                <a:gd name="T35" fmla="*/ 2 h 153"/>
                <a:gd name="T36" fmla="*/ 40 w 46"/>
                <a:gd name="T37" fmla="*/ 6 h 153"/>
                <a:gd name="T38" fmla="*/ 44 w 46"/>
                <a:gd name="T39" fmla="*/ 14 h 153"/>
                <a:gd name="T40" fmla="*/ 46 w 46"/>
                <a:gd name="T41" fmla="*/ 23 h 153"/>
                <a:gd name="T42" fmla="*/ 46 w 46"/>
                <a:gd name="T43" fmla="*/ 23 h 153"/>
                <a:gd name="T44" fmla="*/ 46 w 46"/>
                <a:gd name="T45" fmla="*/ 130 h 153"/>
                <a:gd name="T46" fmla="*/ 46 w 46"/>
                <a:gd name="T47" fmla="*/ 130 h 153"/>
                <a:gd name="T48" fmla="*/ 44 w 46"/>
                <a:gd name="T49" fmla="*/ 140 h 153"/>
                <a:gd name="T50" fmla="*/ 40 w 46"/>
                <a:gd name="T51" fmla="*/ 148 h 153"/>
                <a:gd name="T52" fmla="*/ 33 w 46"/>
                <a:gd name="T53" fmla="*/ 152 h 153"/>
                <a:gd name="T54" fmla="*/ 23 w 46"/>
                <a:gd name="T55" fmla="*/ 153 h 153"/>
                <a:gd name="T56" fmla="*/ 23 w 46"/>
                <a:gd name="T57" fmla="*/ 153 h 153"/>
                <a:gd name="T58" fmla="*/ 13 w 46"/>
                <a:gd name="T59" fmla="*/ 152 h 153"/>
                <a:gd name="T60" fmla="*/ 6 w 46"/>
                <a:gd name="T61" fmla="*/ 148 h 153"/>
                <a:gd name="T62" fmla="*/ 2 w 46"/>
                <a:gd name="T63" fmla="*/ 140 h 153"/>
                <a:gd name="T64" fmla="*/ 0 w 46"/>
                <a:gd name="T65" fmla="*/ 130 h 153"/>
                <a:gd name="T66" fmla="*/ 0 w 46"/>
                <a:gd name="T67" fmla="*/ 130 h 153"/>
                <a:gd name="T68" fmla="*/ 2 w 46"/>
                <a:gd name="T69" fmla="*/ 120 h 153"/>
                <a:gd name="T70" fmla="*/ 6 w 46"/>
                <a:gd name="T71" fmla="*/ 113 h 153"/>
                <a:gd name="T72" fmla="*/ 13 w 46"/>
                <a:gd name="T73" fmla="*/ 109 h 153"/>
                <a:gd name="T74" fmla="*/ 23 w 46"/>
                <a:gd name="T75" fmla="*/ 107 h 153"/>
                <a:gd name="T76" fmla="*/ 23 w 46"/>
                <a:gd name="T77" fmla="*/ 107 h 153"/>
                <a:gd name="T78" fmla="*/ 33 w 46"/>
                <a:gd name="T79" fmla="*/ 109 h 153"/>
                <a:gd name="T80" fmla="*/ 40 w 46"/>
                <a:gd name="T81" fmla="*/ 113 h 153"/>
                <a:gd name="T82" fmla="*/ 44 w 46"/>
                <a:gd name="T83" fmla="*/ 120 h 153"/>
                <a:gd name="T84" fmla="*/ 46 w 46"/>
                <a:gd name="T85" fmla="*/ 130 h 153"/>
                <a:gd name="T86" fmla="*/ 46 w 46"/>
                <a:gd name="T87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53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0" y="39"/>
                  </a:lnTo>
                  <a:lnTo>
                    <a:pt x="33" y="4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3"/>
                  </a:lnTo>
                  <a:lnTo>
                    <a:pt x="46" y="23"/>
                  </a:lnTo>
                  <a:close/>
                  <a:moveTo>
                    <a:pt x="46" y="130"/>
                  </a:moveTo>
                  <a:lnTo>
                    <a:pt x="46" y="130"/>
                  </a:lnTo>
                  <a:lnTo>
                    <a:pt x="44" y="140"/>
                  </a:lnTo>
                  <a:lnTo>
                    <a:pt x="40" y="148"/>
                  </a:lnTo>
                  <a:lnTo>
                    <a:pt x="33" y="15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3" y="152"/>
                  </a:lnTo>
                  <a:lnTo>
                    <a:pt x="6" y="148"/>
                  </a:lnTo>
                  <a:lnTo>
                    <a:pt x="2" y="14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6" y="113"/>
                  </a:lnTo>
                  <a:lnTo>
                    <a:pt x="13" y="109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33" y="109"/>
                  </a:lnTo>
                  <a:lnTo>
                    <a:pt x="40" y="113"/>
                  </a:lnTo>
                  <a:lnTo>
                    <a:pt x="44" y="120"/>
                  </a:lnTo>
                  <a:lnTo>
                    <a:pt x="46" y="130"/>
                  </a:lnTo>
                  <a:lnTo>
                    <a:pt x="4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6162675" y="2960688"/>
              <a:ext cx="171450" cy="409575"/>
            </a:xfrm>
            <a:custGeom>
              <a:avLst/>
              <a:gdLst>
                <a:gd name="T0" fmla="*/ 93 w 108"/>
                <a:gd name="T1" fmla="*/ 0 h 258"/>
                <a:gd name="T2" fmla="*/ 108 w 108"/>
                <a:gd name="T3" fmla="*/ 0 h 258"/>
                <a:gd name="T4" fmla="*/ 15 w 108"/>
                <a:gd name="T5" fmla="*/ 258 h 258"/>
                <a:gd name="T6" fmla="*/ 0 w 108"/>
                <a:gd name="T7" fmla="*/ 258 h 258"/>
                <a:gd name="T8" fmla="*/ 93 w 108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8">
                  <a:moveTo>
                    <a:pt x="93" y="0"/>
                  </a:moveTo>
                  <a:lnTo>
                    <a:pt x="108" y="0"/>
                  </a:lnTo>
                  <a:lnTo>
                    <a:pt x="15" y="258"/>
                  </a:lnTo>
                  <a:lnTo>
                    <a:pt x="0" y="25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6334125" y="2960688"/>
              <a:ext cx="176213" cy="409575"/>
            </a:xfrm>
            <a:custGeom>
              <a:avLst/>
              <a:gdLst>
                <a:gd name="T0" fmla="*/ 94 w 111"/>
                <a:gd name="T1" fmla="*/ 0 h 258"/>
                <a:gd name="T2" fmla="*/ 111 w 111"/>
                <a:gd name="T3" fmla="*/ 0 h 258"/>
                <a:gd name="T4" fmla="*/ 18 w 111"/>
                <a:gd name="T5" fmla="*/ 258 h 258"/>
                <a:gd name="T6" fmla="*/ 0 w 111"/>
                <a:gd name="T7" fmla="*/ 258 h 258"/>
                <a:gd name="T8" fmla="*/ 94 w 111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8">
                  <a:moveTo>
                    <a:pt x="94" y="0"/>
                  </a:moveTo>
                  <a:lnTo>
                    <a:pt x="111" y="0"/>
                  </a:lnTo>
                  <a:lnTo>
                    <a:pt x="18" y="258"/>
                  </a:lnTo>
                  <a:lnTo>
                    <a:pt x="0" y="258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74"/>
            <p:cNvSpPr>
              <a:spLocks noEditPoints="1"/>
            </p:cNvSpPr>
            <p:nvPr/>
          </p:nvSpPr>
          <p:spPr bwMode="auto">
            <a:xfrm>
              <a:off x="6529388" y="3055938"/>
              <a:ext cx="249238" cy="336550"/>
            </a:xfrm>
            <a:custGeom>
              <a:avLst/>
              <a:gdLst>
                <a:gd name="T0" fmla="*/ 54 w 157"/>
                <a:gd name="T1" fmla="*/ 22 h 212"/>
                <a:gd name="T2" fmla="*/ 74 w 157"/>
                <a:gd name="T3" fmla="*/ 4 h 212"/>
                <a:gd name="T4" fmla="*/ 99 w 157"/>
                <a:gd name="T5" fmla="*/ 0 h 212"/>
                <a:gd name="T6" fmla="*/ 112 w 157"/>
                <a:gd name="T7" fmla="*/ 0 h 212"/>
                <a:gd name="T8" fmla="*/ 134 w 157"/>
                <a:gd name="T9" fmla="*/ 10 h 212"/>
                <a:gd name="T10" fmla="*/ 149 w 157"/>
                <a:gd name="T11" fmla="*/ 29 h 212"/>
                <a:gd name="T12" fmla="*/ 157 w 157"/>
                <a:gd name="T13" fmla="*/ 56 h 212"/>
                <a:gd name="T14" fmla="*/ 157 w 157"/>
                <a:gd name="T15" fmla="*/ 72 h 212"/>
                <a:gd name="T16" fmla="*/ 153 w 157"/>
                <a:gd name="T17" fmla="*/ 107 h 212"/>
                <a:gd name="T18" fmla="*/ 140 w 157"/>
                <a:gd name="T19" fmla="*/ 132 h 212"/>
                <a:gd name="T20" fmla="*/ 132 w 157"/>
                <a:gd name="T21" fmla="*/ 142 h 212"/>
                <a:gd name="T22" fmla="*/ 107 w 157"/>
                <a:gd name="T23" fmla="*/ 152 h 212"/>
                <a:gd name="T24" fmla="*/ 93 w 157"/>
                <a:gd name="T25" fmla="*/ 153 h 212"/>
                <a:gd name="T26" fmla="*/ 74 w 157"/>
                <a:gd name="T27" fmla="*/ 150 h 212"/>
                <a:gd name="T28" fmla="*/ 54 w 157"/>
                <a:gd name="T29" fmla="*/ 138 h 212"/>
                <a:gd name="T30" fmla="*/ 54 w 157"/>
                <a:gd name="T31" fmla="*/ 177 h 212"/>
                <a:gd name="T32" fmla="*/ 56 w 157"/>
                <a:gd name="T33" fmla="*/ 196 h 212"/>
                <a:gd name="T34" fmla="*/ 60 w 157"/>
                <a:gd name="T35" fmla="*/ 202 h 212"/>
                <a:gd name="T36" fmla="*/ 77 w 157"/>
                <a:gd name="T37" fmla="*/ 204 h 212"/>
                <a:gd name="T38" fmla="*/ 0 w 157"/>
                <a:gd name="T39" fmla="*/ 212 h 212"/>
                <a:gd name="T40" fmla="*/ 0 w 157"/>
                <a:gd name="T41" fmla="*/ 204 h 212"/>
                <a:gd name="T42" fmla="*/ 15 w 157"/>
                <a:gd name="T43" fmla="*/ 202 h 212"/>
                <a:gd name="T44" fmla="*/ 19 w 157"/>
                <a:gd name="T45" fmla="*/ 192 h 212"/>
                <a:gd name="T46" fmla="*/ 21 w 157"/>
                <a:gd name="T47" fmla="*/ 37 h 212"/>
                <a:gd name="T48" fmla="*/ 19 w 157"/>
                <a:gd name="T49" fmla="*/ 23 h 212"/>
                <a:gd name="T50" fmla="*/ 13 w 157"/>
                <a:gd name="T51" fmla="*/ 12 h 212"/>
                <a:gd name="T52" fmla="*/ 0 w 157"/>
                <a:gd name="T53" fmla="*/ 10 h 212"/>
                <a:gd name="T54" fmla="*/ 54 w 157"/>
                <a:gd name="T55" fmla="*/ 0 h 212"/>
                <a:gd name="T56" fmla="*/ 62 w 157"/>
                <a:gd name="T57" fmla="*/ 128 h 212"/>
                <a:gd name="T58" fmla="*/ 66 w 157"/>
                <a:gd name="T59" fmla="*/ 134 h 212"/>
                <a:gd name="T60" fmla="*/ 79 w 157"/>
                <a:gd name="T61" fmla="*/ 144 h 212"/>
                <a:gd name="T62" fmla="*/ 87 w 157"/>
                <a:gd name="T63" fmla="*/ 146 h 212"/>
                <a:gd name="T64" fmla="*/ 101 w 157"/>
                <a:gd name="T65" fmla="*/ 142 h 212"/>
                <a:gd name="T66" fmla="*/ 112 w 157"/>
                <a:gd name="T67" fmla="*/ 128 h 212"/>
                <a:gd name="T68" fmla="*/ 118 w 157"/>
                <a:gd name="T69" fmla="*/ 107 h 212"/>
                <a:gd name="T70" fmla="*/ 120 w 157"/>
                <a:gd name="T71" fmla="*/ 76 h 212"/>
                <a:gd name="T72" fmla="*/ 118 w 157"/>
                <a:gd name="T73" fmla="*/ 47 h 212"/>
                <a:gd name="T74" fmla="*/ 112 w 157"/>
                <a:gd name="T75" fmla="*/ 25 h 212"/>
                <a:gd name="T76" fmla="*/ 103 w 157"/>
                <a:gd name="T77" fmla="*/ 12 h 212"/>
                <a:gd name="T78" fmla="*/ 91 w 157"/>
                <a:gd name="T79" fmla="*/ 8 h 212"/>
                <a:gd name="T80" fmla="*/ 81 w 157"/>
                <a:gd name="T81" fmla="*/ 10 h 212"/>
                <a:gd name="T82" fmla="*/ 68 w 157"/>
                <a:gd name="T83" fmla="*/ 20 h 212"/>
                <a:gd name="T84" fmla="*/ 58 w 157"/>
                <a:gd name="T85" fmla="*/ 37 h 212"/>
                <a:gd name="T86" fmla="*/ 54 w 157"/>
                <a:gd name="T87" fmla="*/ 64 h 212"/>
                <a:gd name="T88" fmla="*/ 54 w 157"/>
                <a:gd name="T89" fmla="*/ 80 h 212"/>
                <a:gd name="T90" fmla="*/ 58 w 157"/>
                <a:gd name="T91" fmla="*/ 119 h 212"/>
                <a:gd name="T92" fmla="*/ 62 w 157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7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3" y="41"/>
                  </a:lnTo>
                  <a:lnTo>
                    <a:pt x="157" y="56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7" y="120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7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1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4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0" y="202"/>
                  </a:lnTo>
                  <a:lnTo>
                    <a:pt x="64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19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9" y="23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1" y="142"/>
                  </a:lnTo>
                  <a:lnTo>
                    <a:pt x="107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18" y="47"/>
                  </a:lnTo>
                  <a:lnTo>
                    <a:pt x="116" y="35"/>
                  </a:lnTo>
                  <a:lnTo>
                    <a:pt x="112" y="25"/>
                  </a:lnTo>
                  <a:lnTo>
                    <a:pt x="108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1" y="10"/>
                  </a:lnTo>
                  <a:lnTo>
                    <a:pt x="75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58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75"/>
            <p:cNvSpPr>
              <a:spLocks noEditPoints="1"/>
            </p:cNvSpPr>
            <p:nvPr/>
          </p:nvSpPr>
          <p:spPr bwMode="auto">
            <a:xfrm>
              <a:off x="6808788" y="3055938"/>
              <a:ext cx="254000" cy="336550"/>
            </a:xfrm>
            <a:custGeom>
              <a:avLst/>
              <a:gdLst>
                <a:gd name="T0" fmla="*/ 55 w 160"/>
                <a:gd name="T1" fmla="*/ 22 h 212"/>
                <a:gd name="T2" fmla="*/ 74 w 160"/>
                <a:gd name="T3" fmla="*/ 4 h 212"/>
                <a:gd name="T4" fmla="*/ 99 w 160"/>
                <a:gd name="T5" fmla="*/ 0 h 212"/>
                <a:gd name="T6" fmla="*/ 113 w 160"/>
                <a:gd name="T7" fmla="*/ 0 h 212"/>
                <a:gd name="T8" fmla="*/ 134 w 160"/>
                <a:gd name="T9" fmla="*/ 10 h 212"/>
                <a:gd name="T10" fmla="*/ 150 w 160"/>
                <a:gd name="T11" fmla="*/ 29 h 212"/>
                <a:gd name="T12" fmla="*/ 158 w 160"/>
                <a:gd name="T13" fmla="*/ 56 h 212"/>
                <a:gd name="T14" fmla="*/ 160 w 160"/>
                <a:gd name="T15" fmla="*/ 72 h 212"/>
                <a:gd name="T16" fmla="*/ 154 w 160"/>
                <a:gd name="T17" fmla="*/ 107 h 212"/>
                <a:gd name="T18" fmla="*/ 142 w 160"/>
                <a:gd name="T19" fmla="*/ 132 h 212"/>
                <a:gd name="T20" fmla="*/ 132 w 160"/>
                <a:gd name="T21" fmla="*/ 142 h 212"/>
                <a:gd name="T22" fmla="*/ 107 w 160"/>
                <a:gd name="T23" fmla="*/ 152 h 212"/>
                <a:gd name="T24" fmla="*/ 94 w 160"/>
                <a:gd name="T25" fmla="*/ 153 h 212"/>
                <a:gd name="T26" fmla="*/ 74 w 160"/>
                <a:gd name="T27" fmla="*/ 150 h 212"/>
                <a:gd name="T28" fmla="*/ 55 w 160"/>
                <a:gd name="T29" fmla="*/ 138 h 212"/>
                <a:gd name="T30" fmla="*/ 55 w 160"/>
                <a:gd name="T31" fmla="*/ 177 h 212"/>
                <a:gd name="T32" fmla="*/ 57 w 160"/>
                <a:gd name="T33" fmla="*/ 196 h 212"/>
                <a:gd name="T34" fmla="*/ 63 w 160"/>
                <a:gd name="T35" fmla="*/ 202 h 212"/>
                <a:gd name="T36" fmla="*/ 78 w 160"/>
                <a:gd name="T37" fmla="*/ 204 h 212"/>
                <a:gd name="T38" fmla="*/ 0 w 160"/>
                <a:gd name="T39" fmla="*/ 212 h 212"/>
                <a:gd name="T40" fmla="*/ 0 w 160"/>
                <a:gd name="T41" fmla="*/ 204 h 212"/>
                <a:gd name="T42" fmla="*/ 16 w 160"/>
                <a:gd name="T43" fmla="*/ 202 h 212"/>
                <a:gd name="T44" fmla="*/ 22 w 160"/>
                <a:gd name="T45" fmla="*/ 192 h 212"/>
                <a:gd name="T46" fmla="*/ 22 w 160"/>
                <a:gd name="T47" fmla="*/ 37 h 212"/>
                <a:gd name="T48" fmla="*/ 20 w 160"/>
                <a:gd name="T49" fmla="*/ 23 h 212"/>
                <a:gd name="T50" fmla="*/ 16 w 160"/>
                <a:gd name="T51" fmla="*/ 12 h 212"/>
                <a:gd name="T52" fmla="*/ 0 w 160"/>
                <a:gd name="T53" fmla="*/ 10 h 212"/>
                <a:gd name="T54" fmla="*/ 55 w 160"/>
                <a:gd name="T55" fmla="*/ 0 h 212"/>
                <a:gd name="T56" fmla="*/ 63 w 160"/>
                <a:gd name="T57" fmla="*/ 128 h 212"/>
                <a:gd name="T58" fmla="*/ 66 w 160"/>
                <a:gd name="T59" fmla="*/ 134 h 212"/>
                <a:gd name="T60" fmla="*/ 80 w 160"/>
                <a:gd name="T61" fmla="*/ 144 h 212"/>
                <a:gd name="T62" fmla="*/ 88 w 160"/>
                <a:gd name="T63" fmla="*/ 146 h 212"/>
                <a:gd name="T64" fmla="*/ 103 w 160"/>
                <a:gd name="T65" fmla="*/ 142 h 212"/>
                <a:gd name="T66" fmla="*/ 113 w 160"/>
                <a:gd name="T67" fmla="*/ 128 h 212"/>
                <a:gd name="T68" fmla="*/ 119 w 160"/>
                <a:gd name="T69" fmla="*/ 107 h 212"/>
                <a:gd name="T70" fmla="*/ 121 w 160"/>
                <a:gd name="T71" fmla="*/ 76 h 212"/>
                <a:gd name="T72" fmla="*/ 119 w 160"/>
                <a:gd name="T73" fmla="*/ 47 h 212"/>
                <a:gd name="T74" fmla="*/ 113 w 160"/>
                <a:gd name="T75" fmla="*/ 25 h 212"/>
                <a:gd name="T76" fmla="*/ 103 w 160"/>
                <a:gd name="T77" fmla="*/ 12 h 212"/>
                <a:gd name="T78" fmla="*/ 92 w 160"/>
                <a:gd name="T79" fmla="*/ 8 h 212"/>
                <a:gd name="T80" fmla="*/ 82 w 160"/>
                <a:gd name="T81" fmla="*/ 10 h 212"/>
                <a:gd name="T82" fmla="*/ 68 w 160"/>
                <a:gd name="T83" fmla="*/ 20 h 212"/>
                <a:gd name="T84" fmla="*/ 61 w 160"/>
                <a:gd name="T85" fmla="*/ 37 h 212"/>
                <a:gd name="T86" fmla="*/ 55 w 160"/>
                <a:gd name="T87" fmla="*/ 64 h 212"/>
                <a:gd name="T88" fmla="*/ 55 w 160"/>
                <a:gd name="T89" fmla="*/ 80 h 212"/>
                <a:gd name="T90" fmla="*/ 59 w 160"/>
                <a:gd name="T91" fmla="*/ 119 h 212"/>
                <a:gd name="T92" fmla="*/ 63 w 160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2">
                  <a:moveTo>
                    <a:pt x="55" y="22"/>
                  </a:moveTo>
                  <a:lnTo>
                    <a:pt x="55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4" y="10"/>
                  </a:lnTo>
                  <a:lnTo>
                    <a:pt x="144" y="18"/>
                  </a:lnTo>
                  <a:lnTo>
                    <a:pt x="150" y="29"/>
                  </a:lnTo>
                  <a:lnTo>
                    <a:pt x="156" y="41"/>
                  </a:lnTo>
                  <a:lnTo>
                    <a:pt x="158" y="56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91"/>
                  </a:lnTo>
                  <a:lnTo>
                    <a:pt x="154" y="107"/>
                  </a:lnTo>
                  <a:lnTo>
                    <a:pt x="148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1" y="148"/>
                  </a:lnTo>
                  <a:lnTo>
                    <a:pt x="107" y="152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84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5" y="13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7" y="192"/>
                  </a:lnTo>
                  <a:lnTo>
                    <a:pt x="57" y="196"/>
                  </a:lnTo>
                  <a:lnTo>
                    <a:pt x="59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18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0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2"/>
                  </a:lnTo>
                  <a:close/>
                  <a:moveTo>
                    <a:pt x="63" y="128"/>
                  </a:moveTo>
                  <a:lnTo>
                    <a:pt x="63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80" y="144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3" y="128"/>
                  </a:lnTo>
                  <a:lnTo>
                    <a:pt x="117" y="119"/>
                  </a:lnTo>
                  <a:lnTo>
                    <a:pt x="119" y="107"/>
                  </a:lnTo>
                  <a:lnTo>
                    <a:pt x="121" y="93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19" y="47"/>
                  </a:lnTo>
                  <a:lnTo>
                    <a:pt x="117" y="35"/>
                  </a:lnTo>
                  <a:lnTo>
                    <a:pt x="113" y="25"/>
                  </a:lnTo>
                  <a:lnTo>
                    <a:pt x="109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6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61" y="37"/>
                  </a:lnTo>
                  <a:lnTo>
                    <a:pt x="57" y="51"/>
                  </a:lnTo>
                  <a:lnTo>
                    <a:pt x="55" y="64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7" y="107"/>
                  </a:lnTo>
                  <a:lnTo>
                    <a:pt x="59" y="119"/>
                  </a:lnTo>
                  <a:lnTo>
                    <a:pt x="63" y="128"/>
                  </a:lnTo>
                  <a:lnTo>
                    <a:pt x="6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7102475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2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1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8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2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1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8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>
              <a:off x="7280275" y="3225801"/>
              <a:ext cx="74613" cy="73025"/>
            </a:xfrm>
            <a:custGeom>
              <a:avLst/>
              <a:gdLst>
                <a:gd name="T0" fmla="*/ 47 w 47"/>
                <a:gd name="T1" fmla="*/ 23 h 46"/>
                <a:gd name="T2" fmla="*/ 47 w 47"/>
                <a:gd name="T3" fmla="*/ 23 h 46"/>
                <a:gd name="T4" fmla="*/ 45 w 47"/>
                <a:gd name="T5" fmla="*/ 33 h 46"/>
                <a:gd name="T6" fmla="*/ 39 w 47"/>
                <a:gd name="T7" fmla="*/ 41 h 46"/>
                <a:gd name="T8" fmla="*/ 33 w 47"/>
                <a:gd name="T9" fmla="*/ 45 h 46"/>
                <a:gd name="T10" fmla="*/ 24 w 47"/>
                <a:gd name="T11" fmla="*/ 46 h 46"/>
                <a:gd name="T12" fmla="*/ 24 w 47"/>
                <a:gd name="T13" fmla="*/ 46 h 46"/>
                <a:gd name="T14" fmla="*/ 14 w 47"/>
                <a:gd name="T15" fmla="*/ 45 h 46"/>
                <a:gd name="T16" fmla="*/ 6 w 47"/>
                <a:gd name="T17" fmla="*/ 41 h 46"/>
                <a:gd name="T18" fmla="*/ 2 w 47"/>
                <a:gd name="T19" fmla="*/ 33 h 46"/>
                <a:gd name="T20" fmla="*/ 0 w 47"/>
                <a:gd name="T21" fmla="*/ 23 h 46"/>
                <a:gd name="T22" fmla="*/ 0 w 47"/>
                <a:gd name="T23" fmla="*/ 23 h 46"/>
                <a:gd name="T24" fmla="*/ 2 w 47"/>
                <a:gd name="T25" fmla="*/ 13 h 46"/>
                <a:gd name="T26" fmla="*/ 6 w 47"/>
                <a:gd name="T27" fmla="*/ 6 h 46"/>
                <a:gd name="T28" fmla="*/ 14 w 47"/>
                <a:gd name="T29" fmla="*/ 2 h 46"/>
                <a:gd name="T30" fmla="*/ 24 w 47"/>
                <a:gd name="T31" fmla="*/ 0 h 46"/>
                <a:gd name="T32" fmla="*/ 24 w 47"/>
                <a:gd name="T33" fmla="*/ 0 h 46"/>
                <a:gd name="T34" fmla="*/ 33 w 47"/>
                <a:gd name="T35" fmla="*/ 2 h 46"/>
                <a:gd name="T36" fmla="*/ 41 w 47"/>
                <a:gd name="T37" fmla="*/ 6 h 46"/>
                <a:gd name="T38" fmla="*/ 45 w 47"/>
                <a:gd name="T39" fmla="*/ 13 h 46"/>
                <a:gd name="T40" fmla="*/ 47 w 47"/>
                <a:gd name="T41" fmla="*/ 23 h 46"/>
                <a:gd name="T42" fmla="*/ 47 w 47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47" y="23"/>
                  </a:lnTo>
                  <a:lnTo>
                    <a:pt x="45" y="33"/>
                  </a:lnTo>
                  <a:lnTo>
                    <a:pt x="39" y="41"/>
                  </a:lnTo>
                  <a:lnTo>
                    <a:pt x="33" y="45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5" y="13"/>
                  </a:lnTo>
                  <a:lnTo>
                    <a:pt x="47" y="23"/>
                  </a:lnTo>
                  <a:lnTo>
                    <a:pt x="4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78"/>
            <p:cNvSpPr>
              <a:spLocks noEditPoints="1"/>
            </p:cNvSpPr>
            <p:nvPr/>
          </p:nvSpPr>
          <p:spPr bwMode="auto">
            <a:xfrm>
              <a:off x="7410450" y="2957513"/>
              <a:ext cx="246063" cy="341313"/>
            </a:xfrm>
            <a:custGeom>
              <a:avLst/>
              <a:gdLst>
                <a:gd name="T0" fmla="*/ 138 w 155"/>
                <a:gd name="T1" fmla="*/ 0 h 215"/>
                <a:gd name="T2" fmla="*/ 138 w 155"/>
                <a:gd name="T3" fmla="*/ 169 h 215"/>
                <a:gd name="T4" fmla="*/ 138 w 155"/>
                <a:gd name="T5" fmla="*/ 192 h 215"/>
                <a:gd name="T6" fmla="*/ 142 w 155"/>
                <a:gd name="T7" fmla="*/ 202 h 215"/>
                <a:gd name="T8" fmla="*/ 145 w 155"/>
                <a:gd name="T9" fmla="*/ 204 h 215"/>
                <a:gd name="T10" fmla="*/ 155 w 155"/>
                <a:gd name="T11" fmla="*/ 212 h 215"/>
                <a:gd name="T12" fmla="*/ 105 w 155"/>
                <a:gd name="T13" fmla="*/ 194 h 215"/>
                <a:gd name="T14" fmla="*/ 95 w 155"/>
                <a:gd name="T15" fmla="*/ 204 h 215"/>
                <a:gd name="T16" fmla="*/ 72 w 155"/>
                <a:gd name="T17" fmla="*/ 214 h 215"/>
                <a:gd name="T18" fmla="*/ 60 w 155"/>
                <a:gd name="T19" fmla="*/ 215 h 215"/>
                <a:gd name="T20" fmla="*/ 37 w 155"/>
                <a:gd name="T21" fmla="*/ 212 h 215"/>
                <a:gd name="T22" fmla="*/ 19 w 155"/>
                <a:gd name="T23" fmla="*/ 198 h 215"/>
                <a:gd name="T24" fmla="*/ 10 w 155"/>
                <a:gd name="T25" fmla="*/ 188 h 215"/>
                <a:gd name="T26" fmla="*/ 2 w 155"/>
                <a:gd name="T27" fmla="*/ 159 h 215"/>
                <a:gd name="T28" fmla="*/ 0 w 155"/>
                <a:gd name="T29" fmla="*/ 142 h 215"/>
                <a:gd name="T30" fmla="*/ 4 w 155"/>
                <a:gd name="T31" fmla="*/ 109 h 215"/>
                <a:gd name="T32" fmla="*/ 17 w 155"/>
                <a:gd name="T33" fmla="*/ 84 h 215"/>
                <a:gd name="T34" fmla="*/ 37 w 155"/>
                <a:gd name="T35" fmla="*/ 66 h 215"/>
                <a:gd name="T36" fmla="*/ 64 w 155"/>
                <a:gd name="T37" fmla="*/ 62 h 215"/>
                <a:gd name="T38" fmla="*/ 76 w 155"/>
                <a:gd name="T39" fmla="*/ 62 h 215"/>
                <a:gd name="T40" fmla="*/ 95 w 155"/>
                <a:gd name="T41" fmla="*/ 70 h 215"/>
                <a:gd name="T42" fmla="*/ 103 w 155"/>
                <a:gd name="T43" fmla="*/ 37 h 215"/>
                <a:gd name="T44" fmla="*/ 103 w 155"/>
                <a:gd name="T45" fmla="*/ 21 h 215"/>
                <a:gd name="T46" fmla="*/ 99 w 155"/>
                <a:gd name="T47" fmla="*/ 14 h 215"/>
                <a:gd name="T48" fmla="*/ 93 w 155"/>
                <a:gd name="T49" fmla="*/ 10 h 215"/>
                <a:gd name="T50" fmla="*/ 81 w 155"/>
                <a:gd name="T51" fmla="*/ 2 h 215"/>
                <a:gd name="T52" fmla="*/ 70 w 155"/>
                <a:gd name="T53" fmla="*/ 68 h 215"/>
                <a:gd name="T54" fmla="*/ 62 w 155"/>
                <a:gd name="T55" fmla="*/ 70 h 215"/>
                <a:gd name="T56" fmla="*/ 50 w 155"/>
                <a:gd name="T57" fmla="*/ 80 h 215"/>
                <a:gd name="T58" fmla="*/ 43 w 155"/>
                <a:gd name="T59" fmla="*/ 97 h 215"/>
                <a:gd name="T60" fmla="*/ 37 w 155"/>
                <a:gd name="T61" fmla="*/ 122 h 215"/>
                <a:gd name="T62" fmla="*/ 37 w 155"/>
                <a:gd name="T63" fmla="*/ 138 h 215"/>
                <a:gd name="T64" fmla="*/ 41 w 155"/>
                <a:gd name="T65" fmla="*/ 173 h 215"/>
                <a:gd name="T66" fmla="*/ 50 w 155"/>
                <a:gd name="T67" fmla="*/ 196 h 215"/>
                <a:gd name="T68" fmla="*/ 54 w 155"/>
                <a:gd name="T69" fmla="*/ 202 h 215"/>
                <a:gd name="T70" fmla="*/ 64 w 155"/>
                <a:gd name="T71" fmla="*/ 206 h 215"/>
                <a:gd name="T72" fmla="*/ 70 w 155"/>
                <a:gd name="T73" fmla="*/ 208 h 215"/>
                <a:gd name="T74" fmla="*/ 83 w 155"/>
                <a:gd name="T75" fmla="*/ 202 h 215"/>
                <a:gd name="T76" fmla="*/ 95 w 155"/>
                <a:gd name="T77" fmla="*/ 188 h 215"/>
                <a:gd name="T78" fmla="*/ 101 w 155"/>
                <a:gd name="T79" fmla="*/ 165 h 215"/>
                <a:gd name="T80" fmla="*/ 103 w 155"/>
                <a:gd name="T81" fmla="*/ 136 h 215"/>
                <a:gd name="T82" fmla="*/ 103 w 155"/>
                <a:gd name="T83" fmla="*/ 120 h 215"/>
                <a:gd name="T84" fmla="*/ 99 w 155"/>
                <a:gd name="T85" fmla="*/ 95 h 215"/>
                <a:gd name="T86" fmla="*/ 91 w 155"/>
                <a:gd name="T87" fmla="*/ 80 h 215"/>
                <a:gd name="T88" fmla="*/ 78 w 155"/>
                <a:gd name="T89" fmla="*/ 70 h 215"/>
                <a:gd name="T90" fmla="*/ 70 w 155"/>
                <a:gd name="T91" fmla="*/ 6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5" h="215">
                  <a:moveTo>
                    <a:pt x="138" y="0"/>
                  </a:moveTo>
                  <a:lnTo>
                    <a:pt x="138" y="0"/>
                  </a:lnTo>
                  <a:lnTo>
                    <a:pt x="138" y="56"/>
                  </a:lnTo>
                  <a:lnTo>
                    <a:pt x="138" y="169"/>
                  </a:lnTo>
                  <a:lnTo>
                    <a:pt x="138" y="169"/>
                  </a:lnTo>
                  <a:lnTo>
                    <a:pt x="138" y="192"/>
                  </a:lnTo>
                  <a:lnTo>
                    <a:pt x="140" y="200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5" y="204"/>
                  </a:lnTo>
                  <a:lnTo>
                    <a:pt x="155" y="206"/>
                  </a:lnTo>
                  <a:lnTo>
                    <a:pt x="155" y="212"/>
                  </a:lnTo>
                  <a:lnTo>
                    <a:pt x="107" y="21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95" y="204"/>
                  </a:lnTo>
                  <a:lnTo>
                    <a:pt x="83" y="210"/>
                  </a:lnTo>
                  <a:lnTo>
                    <a:pt x="72" y="214"/>
                  </a:lnTo>
                  <a:lnTo>
                    <a:pt x="60" y="215"/>
                  </a:lnTo>
                  <a:lnTo>
                    <a:pt x="60" y="215"/>
                  </a:lnTo>
                  <a:lnTo>
                    <a:pt x="48" y="214"/>
                  </a:lnTo>
                  <a:lnTo>
                    <a:pt x="37" y="212"/>
                  </a:lnTo>
                  <a:lnTo>
                    <a:pt x="27" y="206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0" y="188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4"/>
                  </a:lnTo>
                  <a:lnTo>
                    <a:pt x="4" y="109"/>
                  </a:lnTo>
                  <a:lnTo>
                    <a:pt x="10" y="95"/>
                  </a:lnTo>
                  <a:lnTo>
                    <a:pt x="17" y="84"/>
                  </a:lnTo>
                  <a:lnTo>
                    <a:pt x="27" y="74"/>
                  </a:lnTo>
                  <a:lnTo>
                    <a:pt x="37" y="66"/>
                  </a:lnTo>
                  <a:lnTo>
                    <a:pt x="50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6" y="62"/>
                  </a:lnTo>
                  <a:lnTo>
                    <a:pt x="85" y="66"/>
                  </a:lnTo>
                  <a:lnTo>
                    <a:pt x="95" y="70"/>
                  </a:lnTo>
                  <a:lnTo>
                    <a:pt x="103" y="78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3" y="21"/>
                  </a:lnTo>
                  <a:lnTo>
                    <a:pt x="101" y="18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3" y="10"/>
                  </a:lnTo>
                  <a:lnTo>
                    <a:pt x="81" y="8"/>
                  </a:lnTo>
                  <a:lnTo>
                    <a:pt x="81" y="2"/>
                  </a:lnTo>
                  <a:lnTo>
                    <a:pt x="138" y="0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80"/>
                  </a:lnTo>
                  <a:lnTo>
                    <a:pt x="46" y="87"/>
                  </a:lnTo>
                  <a:lnTo>
                    <a:pt x="43" y="97"/>
                  </a:lnTo>
                  <a:lnTo>
                    <a:pt x="39" y="109"/>
                  </a:lnTo>
                  <a:lnTo>
                    <a:pt x="37" y="122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9" y="155"/>
                  </a:lnTo>
                  <a:lnTo>
                    <a:pt x="41" y="173"/>
                  </a:lnTo>
                  <a:lnTo>
                    <a:pt x="45" y="18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4" y="202"/>
                  </a:lnTo>
                  <a:lnTo>
                    <a:pt x="58" y="204"/>
                  </a:lnTo>
                  <a:lnTo>
                    <a:pt x="64" y="206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8" y="206"/>
                  </a:lnTo>
                  <a:lnTo>
                    <a:pt x="83" y="202"/>
                  </a:lnTo>
                  <a:lnTo>
                    <a:pt x="89" y="196"/>
                  </a:lnTo>
                  <a:lnTo>
                    <a:pt x="95" y="188"/>
                  </a:lnTo>
                  <a:lnTo>
                    <a:pt x="99" y="179"/>
                  </a:lnTo>
                  <a:lnTo>
                    <a:pt x="101" y="165"/>
                  </a:lnTo>
                  <a:lnTo>
                    <a:pt x="103" y="151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20"/>
                  </a:lnTo>
                  <a:lnTo>
                    <a:pt x="101" y="107"/>
                  </a:lnTo>
                  <a:lnTo>
                    <a:pt x="99" y="95"/>
                  </a:lnTo>
                  <a:lnTo>
                    <a:pt x="95" y="85"/>
                  </a:lnTo>
                  <a:lnTo>
                    <a:pt x="91" y="80"/>
                  </a:lnTo>
                  <a:lnTo>
                    <a:pt x="85" y="74"/>
                  </a:lnTo>
                  <a:lnTo>
                    <a:pt x="78" y="70"/>
                  </a:lnTo>
                  <a:lnTo>
                    <a:pt x="70" y="68"/>
                  </a:lnTo>
                  <a:lnTo>
                    <a:pt x="7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79"/>
            <p:cNvSpPr>
              <a:spLocks noEditPoints="1"/>
            </p:cNvSpPr>
            <p:nvPr/>
          </p:nvSpPr>
          <p:spPr bwMode="auto">
            <a:xfrm>
              <a:off x="7685088" y="3055938"/>
              <a:ext cx="214313" cy="242888"/>
            </a:xfrm>
            <a:custGeom>
              <a:avLst/>
              <a:gdLst>
                <a:gd name="T0" fmla="*/ 36 w 135"/>
                <a:gd name="T1" fmla="*/ 70 h 153"/>
                <a:gd name="T2" fmla="*/ 40 w 135"/>
                <a:gd name="T3" fmla="*/ 105 h 153"/>
                <a:gd name="T4" fmla="*/ 44 w 135"/>
                <a:gd name="T5" fmla="*/ 115 h 153"/>
                <a:gd name="T6" fmla="*/ 60 w 135"/>
                <a:gd name="T7" fmla="*/ 136 h 153"/>
                <a:gd name="T8" fmla="*/ 81 w 135"/>
                <a:gd name="T9" fmla="*/ 142 h 153"/>
                <a:gd name="T10" fmla="*/ 95 w 135"/>
                <a:gd name="T11" fmla="*/ 140 h 153"/>
                <a:gd name="T12" fmla="*/ 120 w 135"/>
                <a:gd name="T13" fmla="*/ 124 h 153"/>
                <a:gd name="T14" fmla="*/ 135 w 135"/>
                <a:gd name="T15" fmla="*/ 115 h 153"/>
                <a:gd name="T16" fmla="*/ 130 w 135"/>
                <a:gd name="T17" fmla="*/ 124 h 153"/>
                <a:gd name="T18" fmla="*/ 116 w 135"/>
                <a:gd name="T19" fmla="*/ 140 h 153"/>
                <a:gd name="T20" fmla="*/ 102 w 135"/>
                <a:gd name="T21" fmla="*/ 148 h 153"/>
                <a:gd name="T22" fmla="*/ 83 w 135"/>
                <a:gd name="T23" fmla="*/ 153 h 153"/>
                <a:gd name="T24" fmla="*/ 73 w 135"/>
                <a:gd name="T25" fmla="*/ 153 h 153"/>
                <a:gd name="T26" fmla="*/ 42 w 135"/>
                <a:gd name="T27" fmla="*/ 148 h 153"/>
                <a:gd name="T28" fmla="*/ 21 w 135"/>
                <a:gd name="T29" fmla="*/ 132 h 153"/>
                <a:gd name="T30" fmla="*/ 5 w 135"/>
                <a:gd name="T31" fmla="*/ 109 h 153"/>
                <a:gd name="T32" fmla="*/ 0 w 135"/>
                <a:gd name="T33" fmla="*/ 78 h 153"/>
                <a:gd name="T34" fmla="*/ 2 w 135"/>
                <a:gd name="T35" fmla="*/ 60 h 153"/>
                <a:gd name="T36" fmla="*/ 11 w 135"/>
                <a:gd name="T37" fmla="*/ 31 h 153"/>
                <a:gd name="T38" fmla="*/ 31 w 135"/>
                <a:gd name="T39" fmla="*/ 12 h 153"/>
                <a:gd name="T40" fmla="*/ 56 w 135"/>
                <a:gd name="T41" fmla="*/ 0 h 153"/>
                <a:gd name="T42" fmla="*/ 71 w 135"/>
                <a:gd name="T43" fmla="*/ 0 h 153"/>
                <a:gd name="T44" fmla="*/ 91 w 135"/>
                <a:gd name="T45" fmla="*/ 2 h 153"/>
                <a:gd name="T46" fmla="*/ 106 w 135"/>
                <a:gd name="T47" fmla="*/ 8 h 153"/>
                <a:gd name="T48" fmla="*/ 120 w 135"/>
                <a:gd name="T49" fmla="*/ 20 h 153"/>
                <a:gd name="T50" fmla="*/ 128 w 135"/>
                <a:gd name="T51" fmla="*/ 37 h 153"/>
                <a:gd name="T52" fmla="*/ 132 w 135"/>
                <a:gd name="T53" fmla="*/ 51 h 153"/>
                <a:gd name="T54" fmla="*/ 36 w 135"/>
                <a:gd name="T55" fmla="*/ 70 h 153"/>
                <a:gd name="T56" fmla="*/ 99 w 135"/>
                <a:gd name="T57" fmla="*/ 62 h 153"/>
                <a:gd name="T58" fmla="*/ 95 w 135"/>
                <a:gd name="T59" fmla="*/ 27 h 153"/>
                <a:gd name="T60" fmla="*/ 89 w 135"/>
                <a:gd name="T61" fmla="*/ 18 h 153"/>
                <a:gd name="T62" fmla="*/ 77 w 135"/>
                <a:gd name="T63" fmla="*/ 8 h 153"/>
                <a:gd name="T64" fmla="*/ 69 w 135"/>
                <a:gd name="T65" fmla="*/ 6 h 153"/>
                <a:gd name="T66" fmla="*/ 54 w 135"/>
                <a:gd name="T67" fmla="*/ 12 h 153"/>
                <a:gd name="T68" fmla="*/ 42 w 135"/>
                <a:gd name="T69" fmla="*/ 31 h 153"/>
                <a:gd name="T70" fmla="*/ 38 w 135"/>
                <a:gd name="T71" fmla="*/ 45 h 153"/>
                <a:gd name="T72" fmla="*/ 99 w 135"/>
                <a:gd name="T73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53">
                  <a:moveTo>
                    <a:pt x="36" y="70"/>
                  </a:moveTo>
                  <a:lnTo>
                    <a:pt x="36" y="70"/>
                  </a:lnTo>
                  <a:lnTo>
                    <a:pt x="38" y="95"/>
                  </a:lnTo>
                  <a:lnTo>
                    <a:pt x="40" y="10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50" y="126"/>
                  </a:lnTo>
                  <a:lnTo>
                    <a:pt x="60" y="136"/>
                  </a:lnTo>
                  <a:lnTo>
                    <a:pt x="69" y="140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95" y="140"/>
                  </a:lnTo>
                  <a:lnTo>
                    <a:pt x="108" y="134"/>
                  </a:lnTo>
                  <a:lnTo>
                    <a:pt x="120" y="124"/>
                  </a:lnTo>
                  <a:lnTo>
                    <a:pt x="128" y="111"/>
                  </a:lnTo>
                  <a:lnTo>
                    <a:pt x="135" y="115"/>
                  </a:lnTo>
                  <a:lnTo>
                    <a:pt x="135" y="115"/>
                  </a:lnTo>
                  <a:lnTo>
                    <a:pt x="130" y="124"/>
                  </a:lnTo>
                  <a:lnTo>
                    <a:pt x="124" y="132"/>
                  </a:lnTo>
                  <a:lnTo>
                    <a:pt x="116" y="140"/>
                  </a:lnTo>
                  <a:lnTo>
                    <a:pt x="110" y="144"/>
                  </a:lnTo>
                  <a:lnTo>
                    <a:pt x="102" y="148"/>
                  </a:lnTo>
                  <a:lnTo>
                    <a:pt x="93" y="152"/>
                  </a:lnTo>
                  <a:lnTo>
                    <a:pt x="83" y="153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58" y="152"/>
                  </a:lnTo>
                  <a:lnTo>
                    <a:pt x="42" y="148"/>
                  </a:lnTo>
                  <a:lnTo>
                    <a:pt x="31" y="142"/>
                  </a:lnTo>
                  <a:lnTo>
                    <a:pt x="21" y="132"/>
                  </a:lnTo>
                  <a:lnTo>
                    <a:pt x="11" y="122"/>
                  </a:lnTo>
                  <a:lnTo>
                    <a:pt x="5" y="109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0"/>
                  </a:lnTo>
                  <a:lnTo>
                    <a:pt x="5" y="45"/>
                  </a:lnTo>
                  <a:lnTo>
                    <a:pt x="11" y="31"/>
                  </a:lnTo>
                  <a:lnTo>
                    <a:pt x="19" y="20"/>
                  </a:lnTo>
                  <a:lnTo>
                    <a:pt x="31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4" y="2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32" y="51"/>
                  </a:lnTo>
                  <a:lnTo>
                    <a:pt x="134" y="70"/>
                  </a:lnTo>
                  <a:lnTo>
                    <a:pt x="36" y="70"/>
                  </a:lnTo>
                  <a:close/>
                  <a:moveTo>
                    <a:pt x="99" y="62"/>
                  </a:moveTo>
                  <a:lnTo>
                    <a:pt x="99" y="62"/>
                  </a:lnTo>
                  <a:lnTo>
                    <a:pt x="97" y="41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89" y="18"/>
                  </a:lnTo>
                  <a:lnTo>
                    <a:pt x="83" y="12"/>
                  </a:lnTo>
                  <a:lnTo>
                    <a:pt x="77" y="8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38" y="45"/>
                  </a:lnTo>
                  <a:lnTo>
                    <a:pt x="36" y="62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auto">
            <a:xfrm>
              <a:off x="7937500" y="3055938"/>
              <a:ext cx="163513" cy="242888"/>
            </a:xfrm>
            <a:custGeom>
              <a:avLst/>
              <a:gdLst>
                <a:gd name="T0" fmla="*/ 11 w 103"/>
                <a:gd name="T1" fmla="*/ 101 h 153"/>
                <a:gd name="T2" fmla="*/ 15 w 103"/>
                <a:gd name="T3" fmla="*/ 117 h 153"/>
                <a:gd name="T4" fmla="*/ 21 w 103"/>
                <a:gd name="T5" fmla="*/ 130 h 153"/>
                <a:gd name="T6" fmla="*/ 35 w 103"/>
                <a:gd name="T7" fmla="*/ 142 h 153"/>
                <a:gd name="T8" fmla="*/ 52 w 103"/>
                <a:gd name="T9" fmla="*/ 148 h 153"/>
                <a:gd name="T10" fmla="*/ 64 w 103"/>
                <a:gd name="T11" fmla="*/ 146 h 153"/>
                <a:gd name="T12" fmla="*/ 77 w 103"/>
                <a:gd name="T13" fmla="*/ 132 h 153"/>
                <a:gd name="T14" fmla="*/ 79 w 103"/>
                <a:gd name="T15" fmla="*/ 122 h 153"/>
                <a:gd name="T16" fmla="*/ 72 w 103"/>
                <a:gd name="T17" fmla="*/ 105 h 153"/>
                <a:gd name="T18" fmla="*/ 41 w 103"/>
                <a:gd name="T19" fmla="*/ 88 h 153"/>
                <a:gd name="T20" fmla="*/ 21 w 103"/>
                <a:gd name="T21" fmla="*/ 78 h 153"/>
                <a:gd name="T22" fmla="*/ 9 w 103"/>
                <a:gd name="T23" fmla="*/ 68 h 153"/>
                <a:gd name="T24" fmla="*/ 2 w 103"/>
                <a:gd name="T25" fmla="*/ 56 h 153"/>
                <a:gd name="T26" fmla="*/ 0 w 103"/>
                <a:gd name="T27" fmla="*/ 43 h 153"/>
                <a:gd name="T28" fmla="*/ 0 w 103"/>
                <a:gd name="T29" fmla="*/ 33 h 153"/>
                <a:gd name="T30" fmla="*/ 8 w 103"/>
                <a:gd name="T31" fmla="*/ 18 h 153"/>
                <a:gd name="T32" fmla="*/ 21 w 103"/>
                <a:gd name="T33" fmla="*/ 6 h 153"/>
                <a:gd name="T34" fmla="*/ 41 w 103"/>
                <a:gd name="T35" fmla="*/ 0 h 153"/>
                <a:gd name="T36" fmla="*/ 52 w 103"/>
                <a:gd name="T37" fmla="*/ 0 h 153"/>
                <a:gd name="T38" fmla="*/ 72 w 103"/>
                <a:gd name="T39" fmla="*/ 2 h 153"/>
                <a:gd name="T40" fmla="*/ 83 w 103"/>
                <a:gd name="T41" fmla="*/ 4 h 153"/>
                <a:gd name="T42" fmla="*/ 97 w 103"/>
                <a:gd name="T43" fmla="*/ 0 h 153"/>
                <a:gd name="T44" fmla="*/ 83 w 103"/>
                <a:gd name="T45" fmla="*/ 49 h 153"/>
                <a:gd name="T46" fmla="*/ 81 w 103"/>
                <a:gd name="T47" fmla="*/ 31 h 153"/>
                <a:gd name="T48" fmla="*/ 74 w 103"/>
                <a:gd name="T49" fmla="*/ 18 h 153"/>
                <a:gd name="T50" fmla="*/ 64 w 103"/>
                <a:gd name="T51" fmla="*/ 8 h 153"/>
                <a:gd name="T52" fmla="*/ 50 w 103"/>
                <a:gd name="T53" fmla="*/ 6 h 153"/>
                <a:gd name="T54" fmla="*/ 41 w 103"/>
                <a:gd name="T55" fmla="*/ 8 h 153"/>
                <a:gd name="T56" fmla="*/ 27 w 103"/>
                <a:gd name="T57" fmla="*/ 20 h 153"/>
                <a:gd name="T58" fmla="*/ 25 w 103"/>
                <a:gd name="T59" fmla="*/ 29 h 153"/>
                <a:gd name="T60" fmla="*/ 27 w 103"/>
                <a:gd name="T61" fmla="*/ 39 h 153"/>
                <a:gd name="T62" fmla="*/ 35 w 103"/>
                <a:gd name="T63" fmla="*/ 47 h 153"/>
                <a:gd name="T64" fmla="*/ 66 w 103"/>
                <a:gd name="T65" fmla="*/ 62 h 153"/>
                <a:gd name="T66" fmla="*/ 83 w 103"/>
                <a:gd name="T67" fmla="*/ 72 h 153"/>
                <a:gd name="T68" fmla="*/ 99 w 103"/>
                <a:gd name="T69" fmla="*/ 88 h 153"/>
                <a:gd name="T70" fmla="*/ 103 w 103"/>
                <a:gd name="T71" fmla="*/ 107 h 153"/>
                <a:gd name="T72" fmla="*/ 103 w 103"/>
                <a:gd name="T73" fmla="*/ 117 h 153"/>
                <a:gd name="T74" fmla="*/ 95 w 103"/>
                <a:gd name="T75" fmla="*/ 134 h 153"/>
                <a:gd name="T76" fmla="*/ 83 w 103"/>
                <a:gd name="T77" fmla="*/ 146 h 153"/>
                <a:gd name="T78" fmla="*/ 64 w 103"/>
                <a:gd name="T79" fmla="*/ 153 h 153"/>
                <a:gd name="T80" fmla="*/ 52 w 103"/>
                <a:gd name="T81" fmla="*/ 153 h 153"/>
                <a:gd name="T82" fmla="*/ 25 w 103"/>
                <a:gd name="T83" fmla="*/ 150 h 153"/>
                <a:gd name="T84" fmla="*/ 13 w 103"/>
                <a:gd name="T85" fmla="*/ 150 h 153"/>
                <a:gd name="T86" fmla="*/ 0 w 103"/>
                <a:gd name="T8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" h="153">
                  <a:moveTo>
                    <a:pt x="2" y="101"/>
                  </a:moveTo>
                  <a:lnTo>
                    <a:pt x="11" y="101"/>
                  </a:lnTo>
                  <a:lnTo>
                    <a:pt x="11" y="101"/>
                  </a:lnTo>
                  <a:lnTo>
                    <a:pt x="15" y="117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7" y="138"/>
                  </a:lnTo>
                  <a:lnTo>
                    <a:pt x="35" y="142"/>
                  </a:lnTo>
                  <a:lnTo>
                    <a:pt x="42" y="146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64" y="146"/>
                  </a:lnTo>
                  <a:lnTo>
                    <a:pt x="72" y="140"/>
                  </a:lnTo>
                  <a:lnTo>
                    <a:pt x="77" y="13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77" y="113"/>
                  </a:lnTo>
                  <a:lnTo>
                    <a:pt x="72" y="105"/>
                  </a:lnTo>
                  <a:lnTo>
                    <a:pt x="60" y="97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21" y="7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6" y="64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1" y="6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95" y="49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1" y="31"/>
                  </a:lnTo>
                  <a:lnTo>
                    <a:pt x="77" y="23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4" y="8"/>
                  </a:lnTo>
                  <a:lnTo>
                    <a:pt x="58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7" y="2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42" y="51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83" y="72"/>
                  </a:lnTo>
                  <a:lnTo>
                    <a:pt x="95" y="82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17"/>
                  </a:lnTo>
                  <a:lnTo>
                    <a:pt x="99" y="126"/>
                  </a:lnTo>
                  <a:lnTo>
                    <a:pt x="95" y="134"/>
                  </a:lnTo>
                  <a:lnTo>
                    <a:pt x="89" y="142"/>
                  </a:lnTo>
                  <a:lnTo>
                    <a:pt x="83" y="146"/>
                  </a:lnTo>
                  <a:lnTo>
                    <a:pt x="74" y="150"/>
                  </a:lnTo>
                  <a:lnTo>
                    <a:pt x="64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42" y="153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0" y="152"/>
                  </a:lnTo>
                  <a:lnTo>
                    <a:pt x="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81"/>
            <p:cNvSpPr>
              <a:spLocks noEditPoints="1"/>
            </p:cNvSpPr>
            <p:nvPr/>
          </p:nvSpPr>
          <p:spPr bwMode="auto">
            <a:xfrm>
              <a:off x="8137525" y="2954338"/>
              <a:ext cx="123825" cy="339725"/>
            </a:xfrm>
            <a:custGeom>
              <a:avLst/>
              <a:gdLst>
                <a:gd name="T0" fmla="*/ 58 w 78"/>
                <a:gd name="T1" fmla="*/ 64 h 214"/>
                <a:gd name="T2" fmla="*/ 58 w 78"/>
                <a:gd name="T3" fmla="*/ 64 h 214"/>
                <a:gd name="T4" fmla="*/ 56 w 78"/>
                <a:gd name="T5" fmla="*/ 119 h 214"/>
                <a:gd name="T6" fmla="*/ 56 w 78"/>
                <a:gd name="T7" fmla="*/ 179 h 214"/>
                <a:gd name="T8" fmla="*/ 56 w 78"/>
                <a:gd name="T9" fmla="*/ 179 h 214"/>
                <a:gd name="T10" fmla="*/ 56 w 78"/>
                <a:gd name="T11" fmla="*/ 194 h 214"/>
                <a:gd name="T12" fmla="*/ 58 w 78"/>
                <a:gd name="T13" fmla="*/ 198 h 214"/>
                <a:gd name="T14" fmla="*/ 60 w 78"/>
                <a:gd name="T15" fmla="*/ 202 h 214"/>
                <a:gd name="T16" fmla="*/ 62 w 78"/>
                <a:gd name="T17" fmla="*/ 204 h 214"/>
                <a:gd name="T18" fmla="*/ 66 w 78"/>
                <a:gd name="T19" fmla="*/ 206 h 214"/>
                <a:gd name="T20" fmla="*/ 78 w 78"/>
                <a:gd name="T21" fmla="*/ 206 h 214"/>
                <a:gd name="T22" fmla="*/ 78 w 78"/>
                <a:gd name="T23" fmla="*/ 214 h 214"/>
                <a:gd name="T24" fmla="*/ 0 w 78"/>
                <a:gd name="T25" fmla="*/ 214 h 214"/>
                <a:gd name="T26" fmla="*/ 0 w 78"/>
                <a:gd name="T27" fmla="*/ 206 h 214"/>
                <a:gd name="T28" fmla="*/ 0 w 78"/>
                <a:gd name="T29" fmla="*/ 206 h 214"/>
                <a:gd name="T30" fmla="*/ 12 w 78"/>
                <a:gd name="T31" fmla="*/ 206 h 214"/>
                <a:gd name="T32" fmla="*/ 15 w 78"/>
                <a:gd name="T33" fmla="*/ 204 h 214"/>
                <a:gd name="T34" fmla="*/ 17 w 78"/>
                <a:gd name="T35" fmla="*/ 202 h 214"/>
                <a:gd name="T36" fmla="*/ 19 w 78"/>
                <a:gd name="T37" fmla="*/ 198 h 214"/>
                <a:gd name="T38" fmla="*/ 21 w 78"/>
                <a:gd name="T39" fmla="*/ 194 h 214"/>
                <a:gd name="T40" fmla="*/ 21 w 78"/>
                <a:gd name="T41" fmla="*/ 179 h 214"/>
                <a:gd name="T42" fmla="*/ 21 w 78"/>
                <a:gd name="T43" fmla="*/ 101 h 214"/>
                <a:gd name="T44" fmla="*/ 21 w 78"/>
                <a:gd name="T45" fmla="*/ 101 h 214"/>
                <a:gd name="T46" fmla="*/ 21 w 78"/>
                <a:gd name="T47" fmla="*/ 87 h 214"/>
                <a:gd name="T48" fmla="*/ 19 w 78"/>
                <a:gd name="T49" fmla="*/ 78 h 214"/>
                <a:gd name="T50" fmla="*/ 15 w 78"/>
                <a:gd name="T51" fmla="*/ 76 h 214"/>
                <a:gd name="T52" fmla="*/ 12 w 78"/>
                <a:gd name="T53" fmla="*/ 76 h 214"/>
                <a:gd name="T54" fmla="*/ 0 w 78"/>
                <a:gd name="T55" fmla="*/ 74 h 214"/>
                <a:gd name="T56" fmla="*/ 0 w 78"/>
                <a:gd name="T57" fmla="*/ 68 h 214"/>
                <a:gd name="T58" fmla="*/ 58 w 78"/>
                <a:gd name="T59" fmla="*/ 64 h 214"/>
                <a:gd name="T60" fmla="*/ 39 w 78"/>
                <a:gd name="T61" fmla="*/ 0 h 214"/>
                <a:gd name="T62" fmla="*/ 39 w 78"/>
                <a:gd name="T63" fmla="*/ 0 h 214"/>
                <a:gd name="T64" fmla="*/ 47 w 78"/>
                <a:gd name="T65" fmla="*/ 2 h 214"/>
                <a:gd name="T66" fmla="*/ 54 w 78"/>
                <a:gd name="T67" fmla="*/ 6 h 214"/>
                <a:gd name="T68" fmla="*/ 58 w 78"/>
                <a:gd name="T69" fmla="*/ 12 h 214"/>
                <a:gd name="T70" fmla="*/ 60 w 78"/>
                <a:gd name="T71" fmla="*/ 20 h 214"/>
                <a:gd name="T72" fmla="*/ 60 w 78"/>
                <a:gd name="T73" fmla="*/ 20 h 214"/>
                <a:gd name="T74" fmla="*/ 58 w 78"/>
                <a:gd name="T75" fmla="*/ 27 h 214"/>
                <a:gd name="T76" fmla="*/ 54 w 78"/>
                <a:gd name="T77" fmla="*/ 33 h 214"/>
                <a:gd name="T78" fmla="*/ 47 w 78"/>
                <a:gd name="T79" fmla="*/ 39 h 214"/>
                <a:gd name="T80" fmla="*/ 39 w 78"/>
                <a:gd name="T81" fmla="*/ 39 h 214"/>
                <a:gd name="T82" fmla="*/ 39 w 78"/>
                <a:gd name="T83" fmla="*/ 39 h 214"/>
                <a:gd name="T84" fmla="*/ 31 w 78"/>
                <a:gd name="T85" fmla="*/ 39 h 214"/>
                <a:gd name="T86" fmla="*/ 25 w 78"/>
                <a:gd name="T87" fmla="*/ 33 h 214"/>
                <a:gd name="T88" fmla="*/ 21 w 78"/>
                <a:gd name="T89" fmla="*/ 27 h 214"/>
                <a:gd name="T90" fmla="*/ 19 w 78"/>
                <a:gd name="T91" fmla="*/ 20 h 214"/>
                <a:gd name="T92" fmla="*/ 19 w 78"/>
                <a:gd name="T93" fmla="*/ 20 h 214"/>
                <a:gd name="T94" fmla="*/ 21 w 78"/>
                <a:gd name="T95" fmla="*/ 12 h 214"/>
                <a:gd name="T96" fmla="*/ 25 w 78"/>
                <a:gd name="T97" fmla="*/ 6 h 214"/>
                <a:gd name="T98" fmla="*/ 31 w 78"/>
                <a:gd name="T99" fmla="*/ 2 h 214"/>
                <a:gd name="T100" fmla="*/ 39 w 78"/>
                <a:gd name="T101" fmla="*/ 0 h 214"/>
                <a:gd name="T102" fmla="*/ 39 w 78"/>
                <a:gd name="T10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214">
                  <a:moveTo>
                    <a:pt x="58" y="64"/>
                  </a:moveTo>
                  <a:lnTo>
                    <a:pt x="58" y="64"/>
                  </a:lnTo>
                  <a:lnTo>
                    <a:pt x="56" y="119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6" y="194"/>
                  </a:lnTo>
                  <a:lnTo>
                    <a:pt x="58" y="198"/>
                  </a:lnTo>
                  <a:lnTo>
                    <a:pt x="60" y="202"/>
                  </a:lnTo>
                  <a:lnTo>
                    <a:pt x="62" y="204"/>
                  </a:lnTo>
                  <a:lnTo>
                    <a:pt x="66" y="206"/>
                  </a:lnTo>
                  <a:lnTo>
                    <a:pt x="78" y="206"/>
                  </a:lnTo>
                  <a:lnTo>
                    <a:pt x="78" y="21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6"/>
                  </a:lnTo>
                  <a:lnTo>
                    <a:pt x="15" y="204"/>
                  </a:lnTo>
                  <a:lnTo>
                    <a:pt x="17" y="202"/>
                  </a:lnTo>
                  <a:lnTo>
                    <a:pt x="19" y="198"/>
                  </a:lnTo>
                  <a:lnTo>
                    <a:pt x="21" y="194"/>
                  </a:lnTo>
                  <a:lnTo>
                    <a:pt x="21" y="179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87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58" y="64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7"/>
                  </a:lnTo>
                  <a:lnTo>
                    <a:pt x="54" y="33"/>
                  </a:lnTo>
                  <a:lnTo>
                    <a:pt x="47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1" y="39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2"/>
                  </a:lnTo>
                  <a:lnTo>
                    <a:pt x="25" y="6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82"/>
            <p:cNvSpPr>
              <a:spLocks noEditPoints="1"/>
            </p:cNvSpPr>
            <p:nvPr/>
          </p:nvSpPr>
          <p:spPr bwMode="auto">
            <a:xfrm>
              <a:off x="8291513" y="3055938"/>
              <a:ext cx="219075" cy="336550"/>
            </a:xfrm>
            <a:custGeom>
              <a:avLst/>
              <a:gdLst>
                <a:gd name="T0" fmla="*/ 105 w 138"/>
                <a:gd name="T1" fmla="*/ 128 h 212"/>
                <a:gd name="T2" fmla="*/ 122 w 138"/>
                <a:gd name="T3" fmla="*/ 132 h 212"/>
                <a:gd name="T4" fmla="*/ 138 w 138"/>
                <a:gd name="T5" fmla="*/ 152 h 212"/>
                <a:gd name="T6" fmla="*/ 138 w 138"/>
                <a:gd name="T7" fmla="*/ 173 h 212"/>
                <a:gd name="T8" fmla="*/ 118 w 138"/>
                <a:gd name="T9" fmla="*/ 198 h 212"/>
                <a:gd name="T10" fmla="*/ 95 w 138"/>
                <a:gd name="T11" fmla="*/ 208 h 212"/>
                <a:gd name="T12" fmla="*/ 64 w 138"/>
                <a:gd name="T13" fmla="*/ 212 h 212"/>
                <a:gd name="T14" fmla="*/ 25 w 138"/>
                <a:gd name="T15" fmla="*/ 206 h 212"/>
                <a:gd name="T16" fmla="*/ 4 w 138"/>
                <a:gd name="T17" fmla="*/ 192 h 212"/>
                <a:gd name="T18" fmla="*/ 0 w 138"/>
                <a:gd name="T19" fmla="*/ 177 h 212"/>
                <a:gd name="T20" fmla="*/ 12 w 138"/>
                <a:gd name="T21" fmla="*/ 159 h 212"/>
                <a:gd name="T22" fmla="*/ 15 w 138"/>
                <a:gd name="T23" fmla="*/ 148 h 212"/>
                <a:gd name="T24" fmla="*/ 4 w 138"/>
                <a:gd name="T25" fmla="*/ 134 h 212"/>
                <a:gd name="T26" fmla="*/ 4 w 138"/>
                <a:gd name="T27" fmla="*/ 119 h 212"/>
                <a:gd name="T28" fmla="*/ 17 w 138"/>
                <a:gd name="T29" fmla="*/ 105 h 212"/>
                <a:gd name="T30" fmla="*/ 21 w 138"/>
                <a:gd name="T31" fmla="*/ 89 h 212"/>
                <a:gd name="T32" fmla="*/ 10 w 138"/>
                <a:gd name="T33" fmla="*/ 80 h 212"/>
                <a:gd name="T34" fmla="*/ 4 w 138"/>
                <a:gd name="T35" fmla="*/ 53 h 212"/>
                <a:gd name="T36" fmla="*/ 8 w 138"/>
                <a:gd name="T37" fmla="*/ 31 h 212"/>
                <a:gd name="T38" fmla="*/ 29 w 138"/>
                <a:gd name="T39" fmla="*/ 8 h 212"/>
                <a:gd name="T40" fmla="*/ 64 w 138"/>
                <a:gd name="T41" fmla="*/ 0 h 212"/>
                <a:gd name="T42" fmla="*/ 85 w 138"/>
                <a:gd name="T43" fmla="*/ 2 h 212"/>
                <a:gd name="T44" fmla="*/ 136 w 138"/>
                <a:gd name="T45" fmla="*/ 2 h 212"/>
                <a:gd name="T46" fmla="*/ 109 w 138"/>
                <a:gd name="T47" fmla="*/ 14 h 212"/>
                <a:gd name="T48" fmla="*/ 124 w 138"/>
                <a:gd name="T49" fmla="*/ 41 h 212"/>
                <a:gd name="T50" fmla="*/ 122 w 138"/>
                <a:gd name="T51" fmla="*/ 62 h 212"/>
                <a:gd name="T52" fmla="*/ 107 w 138"/>
                <a:gd name="T53" fmla="*/ 89 h 212"/>
                <a:gd name="T54" fmla="*/ 89 w 138"/>
                <a:gd name="T55" fmla="*/ 99 h 212"/>
                <a:gd name="T56" fmla="*/ 66 w 138"/>
                <a:gd name="T57" fmla="*/ 103 h 212"/>
                <a:gd name="T58" fmla="*/ 41 w 138"/>
                <a:gd name="T59" fmla="*/ 99 h 212"/>
                <a:gd name="T60" fmla="*/ 27 w 138"/>
                <a:gd name="T61" fmla="*/ 115 h 212"/>
                <a:gd name="T62" fmla="*/ 35 w 138"/>
                <a:gd name="T63" fmla="*/ 124 h 212"/>
                <a:gd name="T64" fmla="*/ 78 w 138"/>
                <a:gd name="T65" fmla="*/ 126 h 212"/>
                <a:gd name="T66" fmla="*/ 31 w 138"/>
                <a:gd name="T67" fmla="*/ 155 h 212"/>
                <a:gd name="T68" fmla="*/ 25 w 138"/>
                <a:gd name="T69" fmla="*/ 171 h 212"/>
                <a:gd name="T70" fmla="*/ 29 w 138"/>
                <a:gd name="T71" fmla="*/ 186 h 212"/>
                <a:gd name="T72" fmla="*/ 43 w 138"/>
                <a:gd name="T73" fmla="*/ 200 h 212"/>
                <a:gd name="T74" fmla="*/ 70 w 138"/>
                <a:gd name="T75" fmla="*/ 204 h 212"/>
                <a:gd name="T76" fmla="*/ 95 w 138"/>
                <a:gd name="T77" fmla="*/ 200 h 212"/>
                <a:gd name="T78" fmla="*/ 111 w 138"/>
                <a:gd name="T79" fmla="*/ 186 h 212"/>
                <a:gd name="T80" fmla="*/ 113 w 138"/>
                <a:gd name="T81" fmla="*/ 175 h 212"/>
                <a:gd name="T82" fmla="*/ 107 w 138"/>
                <a:gd name="T83" fmla="*/ 161 h 212"/>
                <a:gd name="T84" fmla="*/ 70 w 138"/>
                <a:gd name="T85" fmla="*/ 153 h 212"/>
                <a:gd name="T86" fmla="*/ 64 w 138"/>
                <a:gd name="T87" fmla="*/ 95 h 212"/>
                <a:gd name="T88" fmla="*/ 80 w 138"/>
                <a:gd name="T89" fmla="*/ 89 h 212"/>
                <a:gd name="T90" fmla="*/ 87 w 138"/>
                <a:gd name="T91" fmla="*/ 70 h 212"/>
                <a:gd name="T92" fmla="*/ 87 w 138"/>
                <a:gd name="T93" fmla="*/ 31 h 212"/>
                <a:gd name="T94" fmla="*/ 80 w 138"/>
                <a:gd name="T95" fmla="*/ 12 h 212"/>
                <a:gd name="T96" fmla="*/ 64 w 138"/>
                <a:gd name="T97" fmla="*/ 6 h 212"/>
                <a:gd name="T98" fmla="*/ 52 w 138"/>
                <a:gd name="T99" fmla="*/ 8 h 212"/>
                <a:gd name="T100" fmla="*/ 43 w 138"/>
                <a:gd name="T101" fmla="*/ 23 h 212"/>
                <a:gd name="T102" fmla="*/ 39 w 138"/>
                <a:gd name="T103" fmla="*/ 49 h 212"/>
                <a:gd name="T104" fmla="*/ 45 w 138"/>
                <a:gd name="T105" fmla="*/ 84 h 212"/>
                <a:gd name="T106" fmla="*/ 58 w 138"/>
                <a:gd name="T107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12">
                  <a:moveTo>
                    <a:pt x="78" y="126"/>
                  </a:moveTo>
                  <a:lnTo>
                    <a:pt x="78" y="126"/>
                  </a:lnTo>
                  <a:lnTo>
                    <a:pt x="105" y="128"/>
                  </a:lnTo>
                  <a:lnTo>
                    <a:pt x="114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8" y="138"/>
                  </a:lnTo>
                  <a:lnTo>
                    <a:pt x="134" y="144"/>
                  </a:lnTo>
                  <a:lnTo>
                    <a:pt x="138" y="152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73"/>
                  </a:lnTo>
                  <a:lnTo>
                    <a:pt x="134" y="183"/>
                  </a:lnTo>
                  <a:lnTo>
                    <a:pt x="126" y="19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07" y="204"/>
                  </a:lnTo>
                  <a:lnTo>
                    <a:pt x="95" y="208"/>
                  </a:lnTo>
                  <a:lnTo>
                    <a:pt x="80" y="210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48" y="212"/>
                  </a:lnTo>
                  <a:lnTo>
                    <a:pt x="37" y="210"/>
                  </a:lnTo>
                  <a:lnTo>
                    <a:pt x="25" y="206"/>
                  </a:lnTo>
                  <a:lnTo>
                    <a:pt x="17" y="202"/>
                  </a:lnTo>
                  <a:lnTo>
                    <a:pt x="10" y="198"/>
                  </a:lnTo>
                  <a:lnTo>
                    <a:pt x="4" y="192"/>
                  </a:lnTo>
                  <a:lnTo>
                    <a:pt x="2" y="18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4" y="165"/>
                  </a:lnTo>
                  <a:lnTo>
                    <a:pt x="12" y="159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15" y="14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4" y="119"/>
                  </a:lnTo>
                  <a:lnTo>
                    <a:pt x="6" y="115"/>
                  </a:lnTo>
                  <a:lnTo>
                    <a:pt x="10" y="111"/>
                  </a:lnTo>
                  <a:lnTo>
                    <a:pt x="17" y="105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21" y="89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6" y="72"/>
                  </a:lnTo>
                  <a:lnTo>
                    <a:pt x="4" y="6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14" y="22"/>
                  </a:lnTo>
                  <a:lnTo>
                    <a:pt x="19" y="14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36" y="2"/>
                  </a:lnTo>
                  <a:lnTo>
                    <a:pt x="136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4" y="23"/>
                  </a:lnTo>
                  <a:lnTo>
                    <a:pt x="120" y="31"/>
                  </a:lnTo>
                  <a:lnTo>
                    <a:pt x="124" y="41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22" y="62"/>
                  </a:lnTo>
                  <a:lnTo>
                    <a:pt x="120" y="74"/>
                  </a:lnTo>
                  <a:lnTo>
                    <a:pt x="114" y="82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99" y="95"/>
                  </a:lnTo>
                  <a:lnTo>
                    <a:pt x="89" y="99"/>
                  </a:lnTo>
                  <a:lnTo>
                    <a:pt x="78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52" y="101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1" y="107"/>
                  </a:lnTo>
                  <a:lnTo>
                    <a:pt x="29" y="111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9" y="120"/>
                  </a:lnTo>
                  <a:lnTo>
                    <a:pt x="35" y="124"/>
                  </a:lnTo>
                  <a:lnTo>
                    <a:pt x="47" y="126"/>
                  </a:lnTo>
                  <a:lnTo>
                    <a:pt x="64" y="126"/>
                  </a:lnTo>
                  <a:lnTo>
                    <a:pt x="78" y="126"/>
                  </a:lnTo>
                  <a:close/>
                  <a:moveTo>
                    <a:pt x="35" y="153"/>
                  </a:moveTo>
                  <a:lnTo>
                    <a:pt x="35" y="153"/>
                  </a:lnTo>
                  <a:lnTo>
                    <a:pt x="31" y="155"/>
                  </a:lnTo>
                  <a:lnTo>
                    <a:pt x="29" y="159"/>
                  </a:lnTo>
                  <a:lnTo>
                    <a:pt x="27" y="165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7" y="179"/>
                  </a:lnTo>
                  <a:lnTo>
                    <a:pt x="29" y="186"/>
                  </a:lnTo>
                  <a:lnTo>
                    <a:pt x="33" y="190"/>
                  </a:lnTo>
                  <a:lnTo>
                    <a:pt x="37" y="196"/>
                  </a:lnTo>
                  <a:lnTo>
                    <a:pt x="43" y="200"/>
                  </a:lnTo>
                  <a:lnTo>
                    <a:pt x="50" y="202"/>
                  </a:lnTo>
                  <a:lnTo>
                    <a:pt x="58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87" y="202"/>
                  </a:lnTo>
                  <a:lnTo>
                    <a:pt x="95" y="200"/>
                  </a:lnTo>
                  <a:lnTo>
                    <a:pt x="101" y="196"/>
                  </a:lnTo>
                  <a:lnTo>
                    <a:pt x="107" y="192"/>
                  </a:lnTo>
                  <a:lnTo>
                    <a:pt x="111" y="186"/>
                  </a:lnTo>
                  <a:lnTo>
                    <a:pt x="113" y="181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3" y="169"/>
                  </a:lnTo>
                  <a:lnTo>
                    <a:pt x="111" y="165"/>
                  </a:lnTo>
                  <a:lnTo>
                    <a:pt x="107" y="161"/>
                  </a:lnTo>
                  <a:lnTo>
                    <a:pt x="103" y="159"/>
                  </a:lnTo>
                  <a:lnTo>
                    <a:pt x="89" y="155"/>
                  </a:lnTo>
                  <a:lnTo>
                    <a:pt x="70" y="153"/>
                  </a:lnTo>
                  <a:lnTo>
                    <a:pt x="35" y="153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70" y="95"/>
                  </a:lnTo>
                  <a:lnTo>
                    <a:pt x="76" y="93"/>
                  </a:lnTo>
                  <a:lnTo>
                    <a:pt x="80" y="89"/>
                  </a:lnTo>
                  <a:lnTo>
                    <a:pt x="83" y="86"/>
                  </a:lnTo>
                  <a:lnTo>
                    <a:pt x="85" y="78"/>
                  </a:lnTo>
                  <a:lnTo>
                    <a:pt x="87" y="70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7" y="31"/>
                  </a:lnTo>
                  <a:lnTo>
                    <a:pt x="85" y="23"/>
                  </a:lnTo>
                  <a:lnTo>
                    <a:pt x="83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1" y="3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1" y="70"/>
                  </a:lnTo>
                  <a:lnTo>
                    <a:pt x="43" y="78"/>
                  </a:lnTo>
                  <a:lnTo>
                    <a:pt x="45" y="84"/>
                  </a:lnTo>
                  <a:lnTo>
                    <a:pt x="48" y="89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4" y="95"/>
                  </a:lnTo>
                  <a:lnTo>
                    <a:pt x="6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83"/>
            <p:cNvSpPr>
              <a:spLocks/>
            </p:cNvSpPr>
            <p:nvPr/>
          </p:nvSpPr>
          <p:spPr bwMode="auto">
            <a:xfrm>
              <a:off x="8528050" y="3055938"/>
              <a:ext cx="271463" cy="238125"/>
            </a:xfrm>
            <a:custGeom>
              <a:avLst/>
              <a:gdLst>
                <a:gd name="T0" fmla="*/ 55 w 171"/>
                <a:gd name="T1" fmla="*/ 27 h 150"/>
                <a:gd name="T2" fmla="*/ 76 w 171"/>
                <a:gd name="T3" fmla="*/ 6 h 150"/>
                <a:gd name="T4" fmla="*/ 105 w 171"/>
                <a:gd name="T5" fmla="*/ 0 h 150"/>
                <a:gd name="T6" fmla="*/ 119 w 171"/>
                <a:gd name="T7" fmla="*/ 0 h 150"/>
                <a:gd name="T8" fmla="*/ 136 w 171"/>
                <a:gd name="T9" fmla="*/ 10 h 150"/>
                <a:gd name="T10" fmla="*/ 144 w 171"/>
                <a:gd name="T11" fmla="*/ 18 h 150"/>
                <a:gd name="T12" fmla="*/ 148 w 171"/>
                <a:gd name="T13" fmla="*/ 33 h 150"/>
                <a:gd name="T14" fmla="*/ 150 w 171"/>
                <a:gd name="T15" fmla="*/ 115 h 150"/>
                <a:gd name="T16" fmla="*/ 152 w 171"/>
                <a:gd name="T17" fmla="*/ 130 h 150"/>
                <a:gd name="T18" fmla="*/ 156 w 171"/>
                <a:gd name="T19" fmla="*/ 140 h 150"/>
                <a:gd name="T20" fmla="*/ 171 w 171"/>
                <a:gd name="T21" fmla="*/ 142 h 150"/>
                <a:gd name="T22" fmla="*/ 96 w 171"/>
                <a:gd name="T23" fmla="*/ 150 h 150"/>
                <a:gd name="T24" fmla="*/ 96 w 171"/>
                <a:gd name="T25" fmla="*/ 142 h 150"/>
                <a:gd name="T26" fmla="*/ 111 w 171"/>
                <a:gd name="T27" fmla="*/ 140 h 150"/>
                <a:gd name="T28" fmla="*/ 115 w 171"/>
                <a:gd name="T29" fmla="*/ 130 h 150"/>
                <a:gd name="T30" fmla="*/ 117 w 171"/>
                <a:gd name="T31" fmla="*/ 55 h 150"/>
                <a:gd name="T32" fmla="*/ 115 w 171"/>
                <a:gd name="T33" fmla="*/ 35 h 150"/>
                <a:gd name="T34" fmla="*/ 111 w 171"/>
                <a:gd name="T35" fmla="*/ 22 h 150"/>
                <a:gd name="T36" fmla="*/ 103 w 171"/>
                <a:gd name="T37" fmla="*/ 14 h 150"/>
                <a:gd name="T38" fmla="*/ 92 w 171"/>
                <a:gd name="T39" fmla="*/ 12 h 150"/>
                <a:gd name="T40" fmla="*/ 84 w 171"/>
                <a:gd name="T41" fmla="*/ 12 h 150"/>
                <a:gd name="T42" fmla="*/ 68 w 171"/>
                <a:gd name="T43" fmla="*/ 22 h 150"/>
                <a:gd name="T44" fmla="*/ 63 w 171"/>
                <a:gd name="T45" fmla="*/ 29 h 150"/>
                <a:gd name="T46" fmla="*/ 55 w 171"/>
                <a:gd name="T47" fmla="*/ 58 h 150"/>
                <a:gd name="T48" fmla="*/ 55 w 171"/>
                <a:gd name="T49" fmla="*/ 115 h 150"/>
                <a:gd name="T50" fmla="*/ 59 w 171"/>
                <a:gd name="T51" fmla="*/ 138 h 150"/>
                <a:gd name="T52" fmla="*/ 64 w 171"/>
                <a:gd name="T53" fmla="*/ 142 h 150"/>
                <a:gd name="T54" fmla="*/ 76 w 171"/>
                <a:gd name="T55" fmla="*/ 150 h 150"/>
                <a:gd name="T56" fmla="*/ 0 w 171"/>
                <a:gd name="T57" fmla="*/ 142 h 150"/>
                <a:gd name="T58" fmla="*/ 12 w 171"/>
                <a:gd name="T59" fmla="*/ 142 h 150"/>
                <a:gd name="T60" fmla="*/ 18 w 171"/>
                <a:gd name="T61" fmla="*/ 138 h 150"/>
                <a:gd name="T62" fmla="*/ 22 w 171"/>
                <a:gd name="T63" fmla="*/ 115 h 150"/>
                <a:gd name="T64" fmla="*/ 22 w 171"/>
                <a:gd name="T65" fmla="*/ 37 h 150"/>
                <a:gd name="T66" fmla="*/ 18 w 171"/>
                <a:gd name="T67" fmla="*/ 16 h 150"/>
                <a:gd name="T68" fmla="*/ 12 w 171"/>
                <a:gd name="T69" fmla="*/ 12 h 150"/>
                <a:gd name="T70" fmla="*/ 0 w 171"/>
                <a:gd name="T71" fmla="*/ 4 h 150"/>
                <a:gd name="T72" fmla="*/ 55 w 171"/>
                <a:gd name="T73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50">
                  <a:moveTo>
                    <a:pt x="55" y="27"/>
                  </a:moveTo>
                  <a:lnTo>
                    <a:pt x="55" y="27"/>
                  </a:lnTo>
                  <a:lnTo>
                    <a:pt x="64" y="16"/>
                  </a:lnTo>
                  <a:lnTo>
                    <a:pt x="76" y="6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9" y="0"/>
                  </a:lnTo>
                  <a:lnTo>
                    <a:pt x="129" y="4"/>
                  </a:lnTo>
                  <a:lnTo>
                    <a:pt x="136" y="10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6" y="25"/>
                  </a:lnTo>
                  <a:lnTo>
                    <a:pt x="148" y="33"/>
                  </a:lnTo>
                  <a:lnTo>
                    <a:pt x="150" y="53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2" y="130"/>
                  </a:lnTo>
                  <a:lnTo>
                    <a:pt x="154" y="138"/>
                  </a:lnTo>
                  <a:lnTo>
                    <a:pt x="156" y="140"/>
                  </a:lnTo>
                  <a:lnTo>
                    <a:pt x="160" y="142"/>
                  </a:lnTo>
                  <a:lnTo>
                    <a:pt x="171" y="142"/>
                  </a:lnTo>
                  <a:lnTo>
                    <a:pt x="171" y="150"/>
                  </a:lnTo>
                  <a:lnTo>
                    <a:pt x="96" y="150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107" y="142"/>
                  </a:lnTo>
                  <a:lnTo>
                    <a:pt x="111" y="140"/>
                  </a:lnTo>
                  <a:lnTo>
                    <a:pt x="113" y="138"/>
                  </a:lnTo>
                  <a:lnTo>
                    <a:pt x="115" y="130"/>
                  </a:lnTo>
                  <a:lnTo>
                    <a:pt x="117" y="11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5" y="35"/>
                  </a:lnTo>
                  <a:lnTo>
                    <a:pt x="113" y="27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3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4" y="12"/>
                  </a:lnTo>
                  <a:lnTo>
                    <a:pt x="76" y="16"/>
                  </a:lnTo>
                  <a:lnTo>
                    <a:pt x="68" y="22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7" y="45"/>
                  </a:lnTo>
                  <a:lnTo>
                    <a:pt x="55" y="5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7" y="13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4" y="142"/>
                  </a:lnTo>
                  <a:lnTo>
                    <a:pt x="76" y="142"/>
                  </a:lnTo>
                  <a:lnTo>
                    <a:pt x="76" y="150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22" y="130"/>
                  </a:lnTo>
                  <a:lnTo>
                    <a:pt x="22" y="115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84"/>
            <p:cNvSpPr>
              <a:spLocks noEditPoints="1"/>
            </p:cNvSpPr>
            <p:nvPr/>
          </p:nvSpPr>
          <p:spPr bwMode="auto">
            <a:xfrm>
              <a:off x="8815388" y="2963863"/>
              <a:ext cx="246063" cy="330200"/>
            </a:xfrm>
            <a:custGeom>
              <a:avLst/>
              <a:gdLst>
                <a:gd name="T0" fmla="*/ 124 w 155"/>
                <a:gd name="T1" fmla="*/ 173 h 208"/>
                <a:gd name="T2" fmla="*/ 124 w 155"/>
                <a:gd name="T3" fmla="*/ 173 h 208"/>
                <a:gd name="T4" fmla="*/ 126 w 155"/>
                <a:gd name="T5" fmla="*/ 186 h 208"/>
                <a:gd name="T6" fmla="*/ 126 w 155"/>
                <a:gd name="T7" fmla="*/ 190 h 208"/>
                <a:gd name="T8" fmla="*/ 128 w 155"/>
                <a:gd name="T9" fmla="*/ 194 h 208"/>
                <a:gd name="T10" fmla="*/ 132 w 155"/>
                <a:gd name="T11" fmla="*/ 196 h 208"/>
                <a:gd name="T12" fmla="*/ 136 w 155"/>
                <a:gd name="T13" fmla="*/ 198 h 208"/>
                <a:gd name="T14" fmla="*/ 149 w 155"/>
                <a:gd name="T15" fmla="*/ 200 h 208"/>
                <a:gd name="T16" fmla="*/ 149 w 155"/>
                <a:gd name="T17" fmla="*/ 208 h 208"/>
                <a:gd name="T18" fmla="*/ 66 w 155"/>
                <a:gd name="T19" fmla="*/ 208 h 208"/>
                <a:gd name="T20" fmla="*/ 66 w 155"/>
                <a:gd name="T21" fmla="*/ 200 h 208"/>
                <a:gd name="T22" fmla="*/ 66 w 155"/>
                <a:gd name="T23" fmla="*/ 200 h 208"/>
                <a:gd name="T24" fmla="*/ 79 w 155"/>
                <a:gd name="T25" fmla="*/ 198 h 208"/>
                <a:gd name="T26" fmla="*/ 85 w 155"/>
                <a:gd name="T27" fmla="*/ 196 h 208"/>
                <a:gd name="T28" fmla="*/ 85 w 155"/>
                <a:gd name="T29" fmla="*/ 196 h 208"/>
                <a:gd name="T30" fmla="*/ 87 w 155"/>
                <a:gd name="T31" fmla="*/ 192 h 208"/>
                <a:gd name="T32" fmla="*/ 89 w 155"/>
                <a:gd name="T33" fmla="*/ 188 h 208"/>
                <a:gd name="T34" fmla="*/ 91 w 155"/>
                <a:gd name="T35" fmla="*/ 173 h 208"/>
                <a:gd name="T36" fmla="*/ 91 w 155"/>
                <a:gd name="T37" fmla="*/ 151 h 208"/>
                <a:gd name="T38" fmla="*/ 0 w 155"/>
                <a:gd name="T39" fmla="*/ 151 h 208"/>
                <a:gd name="T40" fmla="*/ 0 w 155"/>
                <a:gd name="T41" fmla="*/ 140 h 208"/>
                <a:gd name="T42" fmla="*/ 99 w 155"/>
                <a:gd name="T43" fmla="*/ 0 h 208"/>
                <a:gd name="T44" fmla="*/ 124 w 155"/>
                <a:gd name="T45" fmla="*/ 0 h 208"/>
                <a:gd name="T46" fmla="*/ 124 w 155"/>
                <a:gd name="T47" fmla="*/ 140 h 208"/>
                <a:gd name="T48" fmla="*/ 155 w 155"/>
                <a:gd name="T49" fmla="*/ 140 h 208"/>
                <a:gd name="T50" fmla="*/ 155 w 155"/>
                <a:gd name="T51" fmla="*/ 151 h 208"/>
                <a:gd name="T52" fmla="*/ 124 w 155"/>
                <a:gd name="T53" fmla="*/ 151 h 208"/>
                <a:gd name="T54" fmla="*/ 124 w 155"/>
                <a:gd name="T55" fmla="*/ 173 h 208"/>
                <a:gd name="T56" fmla="*/ 91 w 155"/>
                <a:gd name="T57" fmla="*/ 29 h 208"/>
                <a:gd name="T58" fmla="*/ 14 w 155"/>
                <a:gd name="T59" fmla="*/ 140 h 208"/>
                <a:gd name="T60" fmla="*/ 91 w 155"/>
                <a:gd name="T61" fmla="*/ 140 h 208"/>
                <a:gd name="T62" fmla="*/ 91 w 155"/>
                <a:gd name="T63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208">
                  <a:moveTo>
                    <a:pt x="124" y="173"/>
                  </a:moveTo>
                  <a:lnTo>
                    <a:pt x="124" y="173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8"/>
                  </a:lnTo>
                  <a:lnTo>
                    <a:pt x="149" y="200"/>
                  </a:lnTo>
                  <a:lnTo>
                    <a:pt x="149" y="208"/>
                  </a:lnTo>
                  <a:lnTo>
                    <a:pt x="66" y="208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9" y="198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7" y="192"/>
                  </a:lnTo>
                  <a:lnTo>
                    <a:pt x="89" y="188"/>
                  </a:lnTo>
                  <a:lnTo>
                    <a:pt x="91" y="173"/>
                  </a:lnTo>
                  <a:lnTo>
                    <a:pt x="91" y="151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24" y="140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24" y="151"/>
                  </a:lnTo>
                  <a:lnTo>
                    <a:pt x="124" y="173"/>
                  </a:lnTo>
                  <a:close/>
                  <a:moveTo>
                    <a:pt x="91" y="29"/>
                  </a:moveTo>
                  <a:lnTo>
                    <a:pt x="14" y="140"/>
                  </a:lnTo>
                  <a:lnTo>
                    <a:pt x="91" y="140"/>
                  </a:lnTo>
                  <a:lnTo>
                    <a:pt x="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>
              <a:off x="9090025" y="3055938"/>
              <a:ext cx="261938" cy="242888"/>
            </a:xfrm>
            <a:custGeom>
              <a:avLst/>
              <a:gdLst>
                <a:gd name="T0" fmla="*/ 112 w 165"/>
                <a:gd name="T1" fmla="*/ 152 h 153"/>
                <a:gd name="T2" fmla="*/ 112 w 165"/>
                <a:gd name="T3" fmla="*/ 122 h 153"/>
                <a:gd name="T4" fmla="*/ 89 w 165"/>
                <a:gd name="T5" fmla="*/ 146 h 153"/>
                <a:gd name="T6" fmla="*/ 60 w 165"/>
                <a:gd name="T7" fmla="*/ 153 h 153"/>
                <a:gd name="T8" fmla="*/ 48 w 165"/>
                <a:gd name="T9" fmla="*/ 152 h 153"/>
                <a:gd name="T10" fmla="*/ 31 w 165"/>
                <a:gd name="T11" fmla="*/ 142 h 153"/>
                <a:gd name="T12" fmla="*/ 25 w 165"/>
                <a:gd name="T13" fmla="*/ 132 h 153"/>
                <a:gd name="T14" fmla="*/ 19 w 165"/>
                <a:gd name="T15" fmla="*/ 97 h 153"/>
                <a:gd name="T16" fmla="*/ 19 w 165"/>
                <a:gd name="T17" fmla="*/ 37 h 153"/>
                <a:gd name="T18" fmla="*/ 19 w 165"/>
                <a:gd name="T19" fmla="*/ 35 h 153"/>
                <a:gd name="T20" fmla="*/ 19 w 165"/>
                <a:gd name="T21" fmla="*/ 22 h 153"/>
                <a:gd name="T22" fmla="*/ 17 w 165"/>
                <a:gd name="T23" fmla="*/ 14 h 153"/>
                <a:gd name="T24" fmla="*/ 11 w 165"/>
                <a:gd name="T25" fmla="*/ 12 h 153"/>
                <a:gd name="T26" fmla="*/ 0 w 165"/>
                <a:gd name="T27" fmla="*/ 4 h 153"/>
                <a:gd name="T28" fmla="*/ 56 w 165"/>
                <a:gd name="T29" fmla="*/ 0 h 153"/>
                <a:gd name="T30" fmla="*/ 52 w 165"/>
                <a:gd name="T31" fmla="*/ 86 h 153"/>
                <a:gd name="T32" fmla="*/ 52 w 165"/>
                <a:gd name="T33" fmla="*/ 89 h 153"/>
                <a:gd name="T34" fmla="*/ 54 w 165"/>
                <a:gd name="T35" fmla="*/ 111 h 153"/>
                <a:gd name="T36" fmla="*/ 56 w 165"/>
                <a:gd name="T37" fmla="*/ 124 h 153"/>
                <a:gd name="T38" fmla="*/ 64 w 165"/>
                <a:gd name="T39" fmla="*/ 134 h 153"/>
                <a:gd name="T40" fmla="*/ 75 w 165"/>
                <a:gd name="T41" fmla="*/ 138 h 153"/>
                <a:gd name="T42" fmla="*/ 85 w 165"/>
                <a:gd name="T43" fmla="*/ 136 h 153"/>
                <a:gd name="T44" fmla="*/ 101 w 165"/>
                <a:gd name="T45" fmla="*/ 124 h 153"/>
                <a:gd name="T46" fmla="*/ 106 w 165"/>
                <a:gd name="T47" fmla="*/ 115 h 153"/>
                <a:gd name="T48" fmla="*/ 112 w 165"/>
                <a:gd name="T49" fmla="*/ 82 h 153"/>
                <a:gd name="T50" fmla="*/ 112 w 165"/>
                <a:gd name="T51" fmla="*/ 37 h 153"/>
                <a:gd name="T52" fmla="*/ 108 w 165"/>
                <a:gd name="T53" fmla="*/ 16 h 153"/>
                <a:gd name="T54" fmla="*/ 106 w 165"/>
                <a:gd name="T55" fmla="*/ 14 h 153"/>
                <a:gd name="T56" fmla="*/ 91 w 165"/>
                <a:gd name="T57" fmla="*/ 10 h 153"/>
                <a:gd name="T58" fmla="*/ 147 w 165"/>
                <a:gd name="T59" fmla="*/ 0 h 153"/>
                <a:gd name="T60" fmla="*/ 145 w 165"/>
                <a:gd name="T61" fmla="*/ 56 h 153"/>
                <a:gd name="T62" fmla="*/ 145 w 165"/>
                <a:gd name="T63" fmla="*/ 115 h 153"/>
                <a:gd name="T64" fmla="*/ 149 w 165"/>
                <a:gd name="T65" fmla="*/ 138 h 153"/>
                <a:gd name="T66" fmla="*/ 155 w 165"/>
                <a:gd name="T67" fmla="*/ 142 h 153"/>
                <a:gd name="T68" fmla="*/ 165 w 165"/>
                <a:gd name="T69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53">
                  <a:moveTo>
                    <a:pt x="112" y="152"/>
                  </a:moveTo>
                  <a:lnTo>
                    <a:pt x="112" y="15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01" y="136"/>
                  </a:lnTo>
                  <a:lnTo>
                    <a:pt x="89" y="146"/>
                  </a:lnTo>
                  <a:lnTo>
                    <a:pt x="75" y="152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48" y="152"/>
                  </a:lnTo>
                  <a:lnTo>
                    <a:pt x="38" y="148"/>
                  </a:lnTo>
                  <a:lnTo>
                    <a:pt x="31" y="14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1" y="119"/>
                  </a:lnTo>
                  <a:lnTo>
                    <a:pt x="19" y="97"/>
                  </a:lnTo>
                  <a:lnTo>
                    <a:pt x="19" y="93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2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55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111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60" y="130"/>
                  </a:lnTo>
                  <a:lnTo>
                    <a:pt x="64" y="134"/>
                  </a:lnTo>
                  <a:lnTo>
                    <a:pt x="70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85" y="136"/>
                  </a:lnTo>
                  <a:lnTo>
                    <a:pt x="93" y="132"/>
                  </a:lnTo>
                  <a:lnTo>
                    <a:pt x="101" y="12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10" y="101"/>
                  </a:lnTo>
                  <a:lnTo>
                    <a:pt x="112" y="82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0" y="22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1" y="10"/>
                  </a:lnTo>
                  <a:lnTo>
                    <a:pt x="91" y="4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56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28"/>
                  </a:lnTo>
                  <a:lnTo>
                    <a:pt x="149" y="138"/>
                  </a:lnTo>
                  <a:lnTo>
                    <a:pt x="151" y="140"/>
                  </a:lnTo>
                  <a:lnTo>
                    <a:pt x="155" y="142"/>
                  </a:lnTo>
                  <a:lnTo>
                    <a:pt x="165" y="144"/>
                  </a:lnTo>
                  <a:lnTo>
                    <a:pt x="165" y="150"/>
                  </a:lnTo>
                  <a:lnTo>
                    <a:pt x="11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9394825" y="3225801"/>
              <a:ext cx="73025" cy="73025"/>
            </a:xfrm>
            <a:custGeom>
              <a:avLst/>
              <a:gdLst>
                <a:gd name="T0" fmla="*/ 46 w 46"/>
                <a:gd name="T1" fmla="*/ 23 h 46"/>
                <a:gd name="T2" fmla="*/ 46 w 46"/>
                <a:gd name="T3" fmla="*/ 23 h 46"/>
                <a:gd name="T4" fmla="*/ 44 w 46"/>
                <a:gd name="T5" fmla="*/ 33 h 46"/>
                <a:gd name="T6" fmla="*/ 41 w 46"/>
                <a:gd name="T7" fmla="*/ 41 h 46"/>
                <a:gd name="T8" fmla="*/ 33 w 46"/>
                <a:gd name="T9" fmla="*/ 45 h 46"/>
                <a:gd name="T10" fmla="*/ 23 w 46"/>
                <a:gd name="T11" fmla="*/ 46 h 46"/>
                <a:gd name="T12" fmla="*/ 23 w 46"/>
                <a:gd name="T13" fmla="*/ 46 h 46"/>
                <a:gd name="T14" fmla="*/ 13 w 46"/>
                <a:gd name="T15" fmla="*/ 45 h 46"/>
                <a:gd name="T16" fmla="*/ 6 w 46"/>
                <a:gd name="T17" fmla="*/ 41 h 46"/>
                <a:gd name="T18" fmla="*/ 2 w 46"/>
                <a:gd name="T19" fmla="*/ 33 h 46"/>
                <a:gd name="T20" fmla="*/ 0 w 46"/>
                <a:gd name="T21" fmla="*/ 23 h 46"/>
                <a:gd name="T22" fmla="*/ 0 w 46"/>
                <a:gd name="T23" fmla="*/ 23 h 46"/>
                <a:gd name="T24" fmla="*/ 2 w 46"/>
                <a:gd name="T25" fmla="*/ 13 h 46"/>
                <a:gd name="T26" fmla="*/ 6 w 46"/>
                <a:gd name="T27" fmla="*/ 6 h 46"/>
                <a:gd name="T28" fmla="*/ 13 w 46"/>
                <a:gd name="T29" fmla="*/ 2 h 46"/>
                <a:gd name="T30" fmla="*/ 23 w 46"/>
                <a:gd name="T31" fmla="*/ 0 h 46"/>
                <a:gd name="T32" fmla="*/ 23 w 46"/>
                <a:gd name="T33" fmla="*/ 0 h 46"/>
                <a:gd name="T34" fmla="*/ 33 w 46"/>
                <a:gd name="T35" fmla="*/ 2 h 46"/>
                <a:gd name="T36" fmla="*/ 41 w 46"/>
                <a:gd name="T37" fmla="*/ 6 h 46"/>
                <a:gd name="T38" fmla="*/ 44 w 46"/>
                <a:gd name="T39" fmla="*/ 13 h 46"/>
                <a:gd name="T40" fmla="*/ 46 w 46"/>
                <a:gd name="T41" fmla="*/ 23 h 46"/>
                <a:gd name="T42" fmla="*/ 46 w 46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4" y="13"/>
                  </a:lnTo>
                  <a:lnTo>
                    <a:pt x="46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87"/>
            <p:cNvSpPr>
              <a:spLocks noEditPoints="1"/>
            </p:cNvSpPr>
            <p:nvPr/>
          </p:nvSpPr>
          <p:spPr bwMode="auto">
            <a:xfrm>
              <a:off x="9459913" y="2954338"/>
              <a:ext cx="150813" cy="434975"/>
            </a:xfrm>
            <a:custGeom>
              <a:avLst/>
              <a:gdLst>
                <a:gd name="T0" fmla="*/ 93 w 95"/>
                <a:gd name="T1" fmla="*/ 64 h 274"/>
                <a:gd name="T2" fmla="*/ 91 w 95"/>
                <a:gd name="T3" fmla="*/ 196 h 274"/>
                <a:gd name="T4" fmla="*/ 91 w 95"/>
                <a:gd name="T5" fmla="*/ 227 h 274"/>
                <a:gd name="T6" fmla="*/ 87 w 95"/>
                <a:gd name="T7" fmla="*/ 245 h 274"/>
                <a:gd name="T8" fmla="*/ 81 w 95"/>
                <a:gd name="T9" fmla="*/ 256 h 274"/>
                <a:gd name="T10" fmla="*/ 69 w 95"/>
                <a:gd name="T11" fmla="*/ 266 h 274"/>
                <a:gd name="T12" fmla="*/ 38 w 95"/>
                <a:gd name="T13" fmla="*/ 274 h 274"/>
                <a:gd name="T14" fmla="*/ 23 w 95"/>
                <a:gd name="T15" fmla="*/ 274 h 274"/>
                <a:gd name="T16" fmla="*/ 3 w 95"/>
                <a:gd name="T17" fmla="*/ 262 h 274"/>
                <a:gd name="T18" fmla="*/ 0 w 95"/>
                <a:gd name="T19" fmla="*/ 252 h 274"/>
                <a:gd name="T20" fmla="*/ 2 w 95"/>
                <a:gd name="T21" fmla="*/ 247 h 274"/>
                <a:gd name="T22" fmla="*/ 13 w 95"/>
                <a:gd name="T23" fmla="*/ 239 h 274"/>
                <a:gd name="T24" fmla="*/ 21 w 95"/>
                <a:gd name="T25" fmla="*/ 237 h 274"/>
                <a:gd name="T26" fmla="*/ 33 w 95"/>
                <a:gd name="T27" fmla="*/ 241 h 274"/>
                <a:gd name="T28" fmla="*/ 35 w 95"/>
                <a:gd name="T29" fmla="*/ 254 h 274"/>
                <a:gd name="T30" fmla="*/ 36 w 95"/>
                <a:gd name="T31" fmla="*/ 260 h 274"/>
                <a:gd name="T32" fmla="*/ 42 w 95"/>
                <a:gd name="T33" fmla="*/ 266 h 274"/>
                <a:gd name="T34" fmla="*/ 44 w 95"/>
                <a:gd name="T35" fmla="*/ 268 h 274"/>
                <a:gd name="T36" fmla="*/ 54 w 95"/>
                <a:gd name="T37" fmla="*/ 262 h 274"/>
                <a:gd name="T38" fmla="*/ 58 w 95"/>
                <a:gd name="T39" fmla="*/ 247 h 274"/>
                <a:gd name="T40" fmla="*/ 58 w 95"/>
                <a:gd name="T41" fmla="*/ 235 h 274"/>
                <a:gd name="T42" fmla="*/ 56 w 95"/>
                <a:gd name="T43" fmla="*/ 204 h 274"/>
                <a:gd name="T44" fmla="*/ 56 w 95"/>
                <a:gd name="T45" fmla="*/ 101 h 274"/>
                <a:gd name="T46" fmla="*/ 56 w 95"/>
                <a:gd name="T47" fmla="*/ 82 h 274"/>
                <a:gd name="T48" fmla="*/ 50 w 95"/>
                <a:gd name="T49" fmla="*/ 76 h 274"/>
                <a:gd name="T50" fmla="*/ 35 w 95"/>
                <a:gd name="T51" fmla="*/ 74 h 274"/>
                <a:gd name="T52" fmla="*/ 93 w 95"/>
                <a:gd name="T53" fmla="*/ 64 h 274"/>
                <a:gd name="T54" fmla="*/ 73 w 95"/>
                <a:gd name="T55" fmla="*/ 0 h 274"/>
                <a:gd name="T56" fmla="*/ 89 w 95"/>
                <a:gd name="T57" fmla="*/ 6 h 274"/>
                <a:gd name="T58" fmla="*/ 95 w 95"/>
                <a:gd name="T59" fmla="*/ 20 h 274"/>
                <a:gd name="T60" fmla="*/ 93 w 95"/>
                <a:gd name="T61" fmla="*/ 27 h 274"/>
                <a:gd name="T62" fmla="*/ 81 w 95"/>
                <a:gd name="T63" fmla="*/ 39 h 274"/>
                <a:gd name="T64" fmla="*/ 73 w 95"/>
                <a:gd name="T65" fmla="*/ 39 h 274"/>
                <a:gd name="T66" fmla="*/ 60 w 95"/>
                <a:gd name="T67" fmla="*/ 33 h 274"/>
                <a:gd name="T68" fmla="*/ 54 w 95"/>
                <a:gd name="T69" fmla="*/ 20 h 274"/>
                <a:gd name="T70" fmla="*/ 56 w 95"/>
                <a:gd name="T71" fmla="*/ 12 h 274"/>
                <a:gd name="T72" fmla="*/ 66 w 95"/>
                <a:gd name="T73" fmla="*/ 2 h 274"/>
                <a:gd name="T74" fmla="*/ 73 w 95"/>
                <a:gd name="T7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274">
                  <a:moveTo>
                    <a:pt x="93" y="64"/>
                  </a:moveTo>
                  <a:lnTo>
                    <a:pt x="93" y="64"/>
                  </a:lnTo>
                  <a:lnTo>
                    <a:pt x="91" y="120"/>
                  </a:lnTo>
                  <a:lnTo>
                    <a:pt x="91" y="196"/>
                  </a:lnTo>
                  <a:lnTo>
                    <a:pt x="91" y="196"/>
                  </a:lnTo>
                  <a:lnTo>
                    <a:pt x="91" y="227"/>
                  </a:lnTo>
                  <a:lnTo>
                    <a:pt x="87" y="245"/>
                  </a:lnTo>
                  <a:lnTo>
                    <a:pt x="87" y="245"/>
                  </a:lnTo>
                  <a:lnTo>
                    <a:pt x="85" y="250"/>
                  </a:lnTo>
                  <a:lnTo>
                    <a:pt x="81" y="256"/>
                  </a:lnTo>
                  <a:lnTo>
                    <a:pt x="75" y="262"/>
                  </a:lnTo>
                  <a:lnTo>
                    <a:pt x="69" y="266"/>
                  </a:lnTo>
                  <a:lnTo>
                    <a:pt x="56" y="272"/>
                  </a:lnTo>
                  <a:lnTo>
                    <a:pt x="38" y="274"/>
                  </a:lnTo>
                  <a:lnTo>
                    <a:pt x="38" y="274"/>
                  </a:lnTo>
                  <a:lnTo>
                    <a:pt x="23" y="274"/>
                  </a:lnTo>
                  <a:lnTo>
                    <a:pt x="11" y="268"/>
                  </a:lnTo>
                  <a:lnTo>
                    <a:pt x="3" y="262"/>
                  </a:lnTo>
                  <a:lnTo>
                    <a:pt x="2" y="256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" y="247"/>
                  </a:lnTo>
                  <a:lnTo>
                    <a:pt x="5" y="241"/>
                  </a:lnTo>
                  <a:lnTo>
                    <a:pt x="13" y="239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9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6" y="260"/>
                  </a:lnTo>
                  <a:lnTo>
                    <a:pt x="38" y="264"/>
                  </a:lnTo>
                  <a:lnTo>
                    <a:pt x="42" y="266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50" y="266"/>
                  </a:lnTo>
                  <a:lnTo>
                    <a:pt x="54" y="262"/>
                  </a:lnTo>
                  <a:lnTo>
                    <a:pt x="56" y="256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6" y="204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35" y="74"/>
                  </a:lnTo>
                  <a:lnTo>
                    <a:pt x="35" y="68"/>
                  </a:lnTo>
                  <a:lnTo>
                    <a:pt x="93" y="64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81" y="0"/>
                  </a:lnTo>
                  <a:lnTo>
                    <a:pt x="89" y="6"/>
                  </a:lnTo>
                  <a:lnTo>
                    <a:pt x="93" y="12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93" y="27"/>
                  </a:lnTo>
                  <a:lnTo>
                    <a:pt x="89" y="33"/>
                  </a:lnTo>
                  <a:lnTo>
                    <a:pt x="81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66" y="39"/>
                  </a:lnTo>
                  <a:lnTo>
                    <a:pt x="60" y="33"/>
                  </a:lnTo>
                  <a:lnTo>
                    <a:pt x="56" y="27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88"/>
            <p:cNvSpPr>
              <a:spLocks noEditPoints="1"/>
            </p:cNvSpPr>
            <p:nvPr/>
          </p:nvSpPr>
          <p:spPr bwMode="auto">
            <a:xfrm>
              <a:off x="9653588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6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6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2 w 159"/>
                <a:gd name="T19" fmla="*/ 132 h 212"/>
                <a:gd name="T20" fmla="*/ 132 w 159"/>
                <a:gd name="T21" fmla="*/ 142 h 212"/>
                <a:gd name="T22" fmla="*/ 109 w 159"/>
                <a:gd name="T23" fmla="*/ 152 h 212"/>
                <a:gd name="T24" fmla="*/ 93 w 159"/>
                <a:gd name="T25" fmla="*/ 153 h 212"/>
                <a:gd name="T26" fmla="*/ 74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3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5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70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6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6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9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9" y="18"/>
                  </a:lnTo>
                  <a:lnTo>
                    <a:pt x="105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6" y="14"/>
                  </a:lnTo>
                  <a:lnTo>
                    <a:pt x="70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1096836"/>
          </a:xfrm>
          <a:prstGeom prst="roundRect">
            <a:avLst>
              <a:gd name="adj" fmla="val 3038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wrap="square" lIns="180000" tIns="108000" rIns="180000" bIns="90000">
            <a:spAutoFit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表紙は</a:t>
            </a: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タイトル</a:t>
            </a: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や</a:t>
            </a: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著者情報</a:t>
            </a: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など、必要最低限の情報を記載し、シンプルに仕上げる。</a:t>
            </a:r>
            <a:endParaRPr lang="ja-JP" altLang="en-US" sz="2400" b="1" dirty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" name="直角三角形 6"/>
          <p:cNvSpPr/>
          <p:nvPr/>
        </p:nvSpPr>
        <p:spPr bwMode="auto">
          <a:xfrm flipV="1">
            <a:off x="0" y="0"/>
            <a:ext cx="620713" cy="620713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16. </a:t>
            </a:r>
            <a:r>
              <a:rPr kumimoji="1" lang="ja-JP" altLang="en-US" dirty="0" smtClean="0"/>
              <a:t>表紙</a:t>
            </a:r>
            <a:endParaRPr kumimoji="1" lang="ja-JP" altLang="en-US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直角三角形 7"/>
          <p:cNvSpPr/>
          <p:nvPr/>
        </p:nvSpPr>
        <p:spPr bwMode="auto">
          <a:xfrm flipH="1">
            <a:off x="9273480" y="6225694"/>
            <a:ext cx="638358" cy="638358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0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360712" y="1952836"/>
            <a:ext cx="6732488" cy="41764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0">
            <a:noAutofit/>
          </a:bodyPr>
          <a:lstStyle/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ページ設定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カラー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余白／ヘッダ</a:t>
            </a: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・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フッタ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スライド背景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グリッドとガイド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ガイド位置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フォント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メッセージライン</a:t>
            </a:r>
            <a:endParaRPr lang="en-US" altLang="ja-JP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見出し・キーメッセージ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箇条書き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表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グラフ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補足説明・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注意書き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囲み・塗り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吹き出し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表紙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目次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0" y="0"/>
            <a:ext cx="1892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 bwMode="auto">
          <a:xfrm>
            <a:off x="2324708" y="728700"/>
            <a:ext cx="6732488" cy="9602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kern="12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パワーポイントの品質と生産性を向上させる</a:t>
            </a:r>
            <a:r>
              <a:rPr lang="ja-JP" altLang="en-US" sz="2400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/>
            </a:r>
            <a:br>
              <a:rPr lang="ja-JP" altLang="en-US" sz="2400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</a:br>
            <a:r>
              <a:rPr lang="ja-JP" altLang="en-US" sz="3200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デザイン・テンプレート</a:t>
            </a:r>
            <a:endParaRPr lang="ja-JP" altLang="en-US" sz="3200" b="1" dirty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12540" y="1016732"/>
            <a:ext cx="8280399" cy="1703784"/>
          </a:xfrm>
          <a:prstGeom prst="roundRect">
            <a:avLst>
              <a:gd name="adj" fmla="val 6754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wrap="square" lIns="288000" tIns="108000" rIns="288000" bIns="9000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プレゼン資料では原則</a:t>
            </a:r>
            <a:r>
              <a:rPr lang="ja-JP" altLang="en-US" sz="24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「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目次</a:t>
            </a:r>
            <a:r>
              <a:rPr lang="ja-JP" altLang="en-US" sz="24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」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を作成し、ターゲットにコンテンツの全容を伝える。またビジュアルにやや特徴を持たせ、章の切り替わりの印象づけに利用する。</a:t>
            </a:r>
            <a:endParaRPr lang="ja-JP" altLang="en-US" sz="2400" b="1" dirty="0">
              <a:solidFill>
                <a:schemeClr val="bg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1</a:t>
            </a:r>
            <a:r>
              <a:rPr lang="en-US" altLang="ja-JP" dirty="0">
                <a:solidFill>
                  <a:schemeClr val="bg1"/>
                </a:solidFill>
              </a:rPr>
              <a:t>7</a:t>
            </a:r>
            <a:r>
              <a:rPr kumimoji="1" lang="en-US" altLang="ja-JP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dirty="0" smtClean="0">
                <a:solidFill>
                  <a:schemeClr val="bg1"/>
                </a:solidFill>
              </a:rPr>
              <a:t>目次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auto">
          <a:xfrm>
            <a:off x="2324708" y="728700"/>
            <a:ext cx="6732488" cy="960263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000" dirty="0" smtClean="0">
                <a:latin typeface="BIZ UDPゴシック R"/>
                <a:ea typeface="BIZ UDPゴシック R"/>
                <a:cs typeface="BIZ UDPゴシック R"/>
              </a:rPr>
              <a:t>パワーポイント</a:t>
            </a:r>
            <a:r>
              <a:rPr lang="ja-JP" altLang="en-US" sz="2000" dirty="0">
                <a:latin typeface="BIZ UDPゴシック R"/>
                <a:ea typeface="BIZ UDPゴシック R"/>
                <a:cs typeface="BIZ UDPゴシック R"/>
              </a:rPr>
              <a:t>の品質と生産性を向上</a:t>
            </a:r>
            <a:r>
              <a:rPr lang="ja-JP" altLang="en-US" sz="2000" dirty="0" smtClean="0">
                <a:latin typeface="BIZ UDPゴシック R"/>
                <a:ea typeface="BIZ UDPゴシック R"/>
                <a:cs typeface="BIZ UDPゴシック R"/>
              </a:rPr>
              <a:t>させる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/>
            </a:r>
            <a:b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</a:br>
            <a:r>
              <a:rPr lang="ja-JP" altLang="en-US" sz="3200" b="1" dirty="0" smtClean="0">
                <a:latin typeface="BIZ UDPゴシック B"/>
                <a:ea typeface="BIZ UDPゴシック B"/>
                <a:cs typeface="BIZ UDPゴシック B"/>
              </a:rPr>
              <a:t>デザイン</a:t>
            </a:r>
            <a:r>
              <a:rPr lang="ja-JP" altLang="en-US" sz="3200" b="1" dirty="0">
                <a:latin typeface="BIZ UDPゴシック B"/>
                <a:ea typeface="BIZ UDPゴシック B"/>
                <a:cs typeface="BIZ UDPゴシック B"/>
              </a:rPr>
              <a:t>・</a:t>
            </a:r>
            <a:r>
              <a:rPr lang="ja-JP" altLang="en-US" sz="3200" b="1" dirty="0" smtClean="0">
                <a:latin typeface="BIZ UDPゴシック B"/>
                <a:ea typeface="BIZ UDPゴシック B"/>
                <a:cs typeface="BIZ UDPゴシック B"/>
              </a:rPr>
              <a:t>テンプレート</a:t>
            </a:r>
            <a:endParaRPr kumimoji="1" lang="ja-JP" altLang="en-US" sz="3200" b="1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360712" y="1952836"/>
            <a:ext cx="6732488" cy="41764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0">
            <a:noAutofit/>
          </a:bodyPr>
          <a:lstStyle/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ページ設定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カラー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余白／ヘッダー・フッター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スライド背景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グリッドとガイド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ガイド位置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フォント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メッセージライン</a:t>
            </a:r>
            <a:endParaRPr lang="en-US" altLang="ja-JP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見出し・キーメッセージ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箇条書き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表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グラフ</a:t>
            </a: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>
                <a:latin typeface="BIZ UDPゴシック R"/>
                <a:ea typeface="BIZ UDPゴシック R"/>
                <a:cs typeface="BIZ UDPゴシック R"/>
              </a:rPr>
              <a:t>補足説明・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注意書き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囲み・塗り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吹き出し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表紙</a:t>
            </a:r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  <a:p>
            <a:pPr marL="447675" indent="-44767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目次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20267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BIZ UDPゴシック R"/>
                <a:ea typeface="BIZ UDPゴシック R"/>
                <a:cs typeface="BIZ UDPゴシック R"/>
              </a:rPr>
              <a:t> </a:t>
            </a:r>
            <a:endParaRPr kumimoji="1" lang="ja-JP" altLang="en-US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1910662" y="6301886"/>
            <a:ext cx="6084675" cy="2954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メイリオ" pitchFamily="50" charset="-128"/>
              <a:buChar char="＊"/>
            </a:pP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当ファイルの商用を目的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とした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大量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の再配布（</a:t>
            </a:r>
            <a:r>
              <a:rPr lang="en-US" altLang="ja-JP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CD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や</a:t>
            </a:r>
            <a:r>
              <a:rPr lang="en-US" altLang="ja-JP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DVD</a:t>
            </a:r>
            <a:r>
              <a:rPr lang="ja-JP" altLang="en-US" sz="800" dirty="0" err="1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へ</a:t>
            </a:r>
            <a:r>
              <a:rPr lang="ja-JP" altLang="en-US" sz="800" dirty="0" err="1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の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収録、ウェブサイトへの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掲載等）は、ご利用にあたり条件を設定させて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いただく場合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が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あり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ます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。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再配布を検討の際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には恐れ入りますが、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ご連絡（</a:t>
            </a:r>
            <a:r>
              <a:rPr lang="en-US" altLang="ja-JP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info@design4u.jp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）いただけます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よう</a:t>
            </a:r>
            <a:r>
              <a:rPr lang="ja-JP" altLang="en-US" sz="800" dirty="0" smtClean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お願いします</a:t>
            </a:r>
            <a:r>
              <a:rPr lang="ja-JP" altLang="en-US" sz="800" dirty="0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rPr>
              <a:t>。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111908" y="3104964"/>
            <a:ext cx="5721412" cy="401396"/>
            <a:chOff x="1630577" y="5391353"/>
            <a:chExt cx="4676339" cy="328077"/>
          </a:xfrm>
          <a:solidFill>
            <a:schemeClr val="bg1"/>
          </a:solidFill>
        </p:grpSpPr>
        <p:grpSp>
          <p:nvGrpSpPr>
            <p:cNvPr id="11" name="グループ化 10"/>
            <p:cNvGrpSpPr/>
            <p:nvPr/>
          </p:nvGrpSpPr>
          <p:grpSpPr>
            <a:xfrm>
              <a:off x="1630577" y="5391353"/>
              <a:ext cx="2978809" cy="328077"/>
              <a:chOff x="4389519" y="2142121"/>
              <a:chExt cx="1357020" cy="149458"/>
            </a:xfrm>
            <a:grpFill/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4389519" y="2142121"/>
                <a:ext cx="106510" cy="147740"/>
              </a:xfrm>
              <a:custGeom>
                <a:avLst/>
                <a:gdLst>
                  <a:gd name="T0" fmla="*/ 22 w 124"/>
                  <a:gd name="T1" fmla="*/ 66 h 172"/>
                  <a:gd name="T2" fmla="*/ 22 w 124"/>
                  <a:gd name="T3" fmla="*/ 19 h 172"/>
                  <a:gd name="T4" fmla="*/ 20 w 124"/>
                  <a:gd name="T5" fmla="*/ 10 h 172"/>
                  <a:gd name="T6" fmla="*/ 12 w 124"/>
                  <a:gd name="T7" fmla="*/ 6 h 172"/>
                  <a:gd name="T8" fmla="*/ 4 w 124"/>
                  <a:gd name="T9" fmla="*/ 6 h 172"/>
                  <a:gd name="T10" fmla="*/ 0 w 124"/>
                  <a:gd name="T11" fmla="*/ 4 h 172"/>
                  <a:gd name="T12" fmla="*/ 0 w 124"/>
                  <a:gd name="T13" fmla="*/ 3 h 172"/>
                  <a:gd name="T14" fmla="*/ 4 w 124"/>
                  <a:gd name="T15" fmla="*/ 0 h 172"/>
                  <a:gd name="T16" fmla="*/ 37 w 124"/>
                  <a:gd name="T17" fmla="*/ 2 h 172"/>
                  <a:gd name="T18" fmla="*/ 70 w 124"/>
                  <a:gd name="T19" fmla="*/ 0 h 172"/>
                  <a:gd name="T20" fmla="*/ 80 w 124"/>
                  <a:gd name="T21" fmla="*/ 2 h 172"/>
                  <a:gd name="T22" fmla="*/ 100 w 124"/>
                  <a:gd name="T23" fmla="*/ 6 h 172"/>
                  <a:gd name="T24" fmla="*/ 112 w 124"/>
                  <a:gd name="T25" fmla="*/ 14 h 172"/>
                  <a:gd name="T26" fmla="*/ 116 w 124"/>
                  <a:gd name="T27" fmla="*/ 19 h 172"/>
                  <a:gd name="T28" fmla="*/ 122 w 124"/>
                  <a:gd name="T29" fmla="*/ 32 h 172"/>
                  <a:gd name="T30" fmla="*/ 124 w 124"/>
                  <a:gd name="T31" fmla="*/ 41 h 172"/>
                  <a:gd name="T32" fmla="*/ 120 w 124"/>
                  <a:gd name="T33" fmla="*/ 62 h 172"/>
                  <a:gd name="T34" fmla="*/ 108 w 124"/>
                  <a:gd name="T35" fmla="*/ 81 h 172"/>
                  <a:gd name="T36" fmla="*/ 89 w 124"/>
                  <a:gd name="T37" fmla="*/ 91 h 172"/>
                  <a:gd name="T38" fmla="*/ 67 w 124"/>
                  <a:gd name="T39" fmla="*/ 95 h 172"/>
                  <a:gd name="T40" fmla="*/ 63 w 124"/>
                  <a:gd name="T41" fmla="*/ 95 h 172"/>
                  <a:gd name="T42" fmla="*/ 60 w 124"/>
                  <a:gd name="T43" fmla="*/ 95 h 172"/>
                  <a:gd name="T44" fmla="*/ 60 w 124"/>
                  <a:gd name="T45" fmla="*/ 94 h 172"/>
                  <a:gd name="T46" fmla="*/ 62 w 124"/>
                  <a:gd name="T47" fmla="*/ 91 h 172"/>
                  <a:gd name="T48" fmla="*/ 67 w 124"/>
                  <a:gd name="T49" fmla="*/ 91 h 172"/>
                  <a:gd name="T50" fmla="*/ 76 w 124"/>
                  <a:gd name="T51" fmla="*/ 89 h 172"/>
                  <a:gd name="T52" fmla="*/ 87 w 124"/>
                  <a:gd name="T53" fmla="*/ 81 h 172"/>
                  <a:gd name="T54" fmla="*/ 93 w 124"/>
                  <a:gd name="T55" fmla="*/ 69 h 172"/>
                  <a:gd name="T56" fmla="*/ 97 w 124"/>
                  <a:gd name="T57" fmla="*/ 53 h 172"/>
                  <a:gd name="T58" fmla="*/ 96 w 124"/>
                  <a:gd name="T59" fmla="*/ 47 h 172"/>
                  <a:gd name="T60" fmla="*/ 91 w 124"/>
                  <a:gd name="T61" fmla="*/ 28 h 172"/>
                  <a:gd name="T62" fmla="*/ 83 w 124"/>
                  <a:gd name="T63" fmla="*/ 20 h 172"/>
                  <a:gd name="T64" fmla="*/ 78 w 124"/>
                  <a:gd name="T65" fmla="*/ 15 h 172"/>
                  <a:gd name="T66" fmla="*/ 66 w 124"/>
                  <a:gd name="T67" fmla="*/ 11 h 172"/>
                  <a:gd name="T68" fmla="*/ 60 w 124"/>
                  <a:gd name="T69" fmla="*/ 11 h 172"/>
                  <a:gd name="T70" fmla="*/ 53 w 124"/>
                  <a:gd name="T71" fmla="*/ 12 h 172"/>
                  <a:gd name="T72" fmla="*/ 50 w 124"/>
                  <a:gd name="T73" fmla="*/ 16 h 172"/>
                  <a:gd name="T74" fmla="*/ 50 w 124"/>
                  <a:gd name="T75" fmla="*/ 107 h 172"/>
                  <a:gd name="T76" fmla="*/ 51 w 124"/>
                  <a:gd name="T77" fmla="*/ 155 h 172"/>
                  <a:gd name="T78" fmla="*/ 53 w 124"/>
                  <a:gd name="T79" fmla="*/ 160 h 172"/>
                  <a:gd name="T80" fmla="*/ 57 w 124"/>
                  <a:gd name="T81" fmla="*/ 166 h 172"/>
                  <a:gd name="T82" fmla="*/ 60 w 124"/>
                  <a:gd name="T83" fmla="*/ 168 h 172"/>
                  <a:gd name="T84" fmla="*/ 71 w 124"/>
                  <a:gd name="T85" fmla="*/ 168 h 172"/>
                  <a:gd name="T86" fmla="*/ 75 w 124"/>
                  <a:gd name="T87" fmla="*/ 170 h 172"/>
                  <a:gd name="T88" fmla="*/ 74 w 124"/>
                  <a:gd name="T89" fmla="*/ 172 h 172"/>
                  <a:gd name="T90" fmla="*/ 71 w 124"/>
                  <a:gd name="T91" fmla="*/ 172 h 172"/>
                  <a:gd name="T92" fmla="*/ 35 w 124"/>
                  <a:gd name="T93" fmla="*/ 172 h 172"/>
                  <a:gd name="T94" fmla="*/ 8 w 124"/>
                  <a:gd name="T95" fmla="*/ 172 h 172"/>
                  <a:gd name="T96" fmla="*/ 3 w 124"/>
                  <a:gd name="T97" fmla="*/ 170 h 172"/>
                  <a:gd name="T98" fmla="*/ 4 w 124"/>
                  <a:gd name="T99" fmla="*/ 169 h 172"/>
                  <a:gd name="T100" fmla="*/ 6 w 124"/>
                  <a:gd name="T101" fmla="*/ 168 h 172"/>
                  <a:gd name="T102" fmla="*/ 14 w 124"/>
                  <a:gd name="T103" fmla="*/ 168 h 172"/>
                  <a:gd name="T104" fmla="*/ 20 w 124"/>
                  <a:gd name="T105" fmla="*/ 164 h 172"/>
                  <a:gd name="T106" fmla="*/ 21 w 124"/>
                  <a:gd name="T107" fmla="*/ 155 h 172"/>
                  <a:gd name="T108" fmla="*/ 22 w 124"/>
                  <a:gd name="T109" fmla="*/ 10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72">
                    <a:moveTo>
                      <a:pt x="22" y="66"/>
                    </a:moveTo>
                    <a:lnTo>
                      <a:pt x="22" y="66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1" y="14"/>
                    </a:lnTo>
                    <a:lnTo>
                      <a:pt x="20" y="10"/>
                    </a:lnTo>
                    <a:lnTo>
                      <a:pt x="17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0" y="2"/>
                    </a:lnTo>
                    <a:lnTo>
                      <a:pt x="88" y="3"/>
                    </a:lnTo>
                    <a:lnTo>
                      <a:pt x="100" y="6"/>
                    </a:lnTo>
                    <a:lnTo>
                      <a:pt x="108" y="11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6" y="19"/>
                    </a:lnTo>
                    <a:lnTo>
                      <a:pt x="120" y="24"/>
                    </a:lnTo>
                    <a:lnTo>
                      <a:pt x="122" y="32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2" y="52"/>
                    </a:lnTo>
                    <a:lnTo>
                      <a:pt x="120" y="62"/>
                    </a:lnTo>
                    <a:lnTo>
                      <a:pt x="114" y="73"/>
                    </a:lnTo>
                    <a:lnTo>
                      <a:pt x="108" y="81"/>
                    </a:lnTo>
                    <a:lnTo>
                      <a:pt x="100" y="87"/>
                    </a:lnTo>
                    <a:lnTo>
                      <a:pt x="89" y="91"/>
                    </a:lnTo>
                    <a:lnTo>
                      <a:pt x="79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3"/>
                    </a:lnTo>
                    <a:lnTo>
                      <a:pt x="62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71" y="90"/>
                    </a:lnTo>
                    <a:lnTo>
                      <a:pt x="76" y="89"/>
                    </a:lnTo>
                    <a:lnTo>
                      <a:pt x="82" y="85"/>
                    </a:lnTo>
                    <a:lnTo>
                      <a:pt x="87" y="81"/>
                    </a:lnTo>
                    <a:lnTo>
                      <a:pt x="91" y="75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6" y="47"/>
                    </a:lnTo>
                    <a:lnTo>
                      <a:pt x="95" y="39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8" y="15"/>
                    </a:lnTo>
                    <a:lnTo>
                      <a:pt x="71" y="12"/>
                    </a:lnTo>
                    <a:lnTo>
                      <a:pt x="66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35"/>
                    </a:lnTo>
                    <a:lnTo>
                      <a:pt x="51" y="155"/>
                    </a:lnTo>
                    <a:lnTo>
                      <a:pt x="51" y="155"/>
                    </a:lnTo>
                    <a:lnTo>
                      <a:pt x="53" y="160"/>
                    </a:lnTo>
                    <a:lnTo>
                      <a:pt x="54" y="164"/>
                    </a:lnTo>
                    <a:lnTo>
                      <a:pt x="57" y="166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75" y="169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35" y="172"/>
                    </a:lnTo>
                    <a:lnTo>
                      <a:pt x="35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4" y="172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69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7" y="166"/>
                    </a:lnTo>
                    <a:lnTo>
                      <a:pt x="20" y="164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2" y="135"/>
                    </a:lnTo>
                    <a:lnTo>
                      <a:pt x="22" y="107"/>
                    </a:lnTo>
                    <a:lnTo>
                      <a:pt x="22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1" name="Freeform 137"/>
              <p:cNvSpPr>
                <a:spLocks noEditPoints="1"/>
              </p:cNvSpPr>
              <p:nvPr/>
            </p:nvSpPr>
            <p:spPr bwMode="auto">
              <a:xfrm>
                <a:off x="4504619" y="2165312"/>
                <a:ext cx="137433" cy="124548"/>
              </a:xfrm>
              <a:custGeom>
                <a:avLst/>
                <a:gdLst>
                  <a:gd name="T0" fmla="*/ 20 w 160"/>
                  <a:gd name="T1" fmla="*/ 14 h 145"/>
                  <a:gd name="T2" fmla="*/ 19 w 160"/>
                  <a:gd name="T3" fmla="*/ 8 h 145"/>
                  <a:gd name="T4" fmla="*/ 12 w 160"/>
                  <a:gd name="T5" fmla="*/ 4 h 145"/>
                  <a:gd name="T6" fmla="*/ 2 w 160"/>
                  <a:gd name="T7" fmla="*/ 2 h 145"/>
                  <a:gd name="T8" fmla="*/ 2 w 160"/>
                  <a:gd name="T9" fmla="*/ 0 h 145"/>
                  <a:gd name="T10" fmla="*/ 32 w 160"/>
                  <a:gd name="T11" fmla="*/ 0 h 145"/>
                  <a:gd name="T12" fmla="*/ 63 w 160"/>
                  <a:gd name="T13" fmla="*/ 0 h 145"/>
                  <a:gd name="T14" fmla="*/ 92 w 160"/>
                  <a:gd name="T15" fmla="*/ 4 h 145"/>
                  <a:gd name="T16" fmla="*/ 106 w 160"/>
                  <a:gd name="T17" fmla="*/ 12 h 145"/>
                  <a:gd name="T18" fmla="*/ 115 w 160"/>
                  <a:gd name="T19" fmla="*/ 34 h 145"/>
                  <a:gd name="T20" fmla="*/ 113 w 160"/>
                  <a:gd name="T21" fmla="*/ 45 h 145"/>
                  <a:gd name="T22" fmla="*/ 87 w 160"/>
                  <a:gd name="T23" fmla="*/ 77 h 145"/>
                  <a:gd name="T24" fmla="*/ 132 w 160"/>
                  <a:gd name="T25" fmla="*/ 128 h 145"/>
                  <a:gd name="T26" fmla="*/ 145 w 160"/>
                  <a:gd name="T27" fmla="*/ 138 h 145"/>
                  <a:gd name="T28" fmla="*/ 153 w 160"/>
                  <a:gd name="T29" fmla="*/ 141 h 145"/>
                  <a:gd name="T30" fmla="*/ 160 w 160"/>
                  <a:gd name="T31" fmla="*/ 142 h 145"/>
                  <a:gd name="T32" fmla="*/ 158 w 160"/>
                  <a:gd name="T33" fmla="*/ 145 h 145"/>
                  <a:gd name="T34" fmla="*/ 137 w 160"/>
                  <a:gd name="T35" fmla="*/ 145 h 145"/>
                  <a:gd name="T36" fmla="*/ 115 w 160"/>
                  <a:gd name="T37" fmla="*/ 142 h 145"/>
                  <a:gd name="T38" fmla="*/ 88 w 160"/>
                  <a:gd name="T39" fmla="*/ 113 h 145"/>
                  <a:gd name="T40" fmla="*/ 69 w 160"/>
                  <a:gd name="T41" fmla="*/ 87 h 145"/>
                  <a:gd name="T42" fmla="*/ 48 w 160"/>
                  <a:gd name="T43" fmla="*/ 85 h 145"/>
                  <a:gd name="T44" fmla="*/ 46 w 160"/>
                  <a:gd name="T45" fmla="*/ 87 h 145"/>
                  <a:gd name="T46" fmla="*/ 46 w 160"/>
                  <a:gd name="T47" fmla="*/ 113 h 145"/>
                  <a:gd name="T48" fmla="*/ 48 w 160"/>
                  <a:gd name="T49" fmla="*/ 134 h 145"/>
                  <a:gd name="T50" fmla="*/ 56 w 160"/>
                  <a:gd name="T51" fmla="*/ 141 h 145"/>
                  <a:gd name="T52" fmla="*/ 65 w 160"/>
                  <a:gd name="T53" fmla="*/ 141 h 145"/>
                  <a:gd name="T54" fmla="*/ 67 w 160"/>
                  <a:gd name="T55" fmla="*/ 143 h 145"/>
                  <a:gd name="T56" fmla="*/ 63 w 160"/>
                  <a:gd name="T57" fmla="*/ 145 h 145"/>
                  <a:gd name="T58" fmla="*/ 8 w 160"/>
                  <a:gd name="T59" fmla="*/ 145 h 145"/>
                  <a:gd name="T60" fmla="*/ 4 w 160"/>
                  <a:gd name="T61" fmla="*/ 143 h 145"/>
                  <a:gd name="T62" fmla="*/ 7 w 160"/>
                  <a:gd name="T63" fmla="*/ 141 h 145"/>
                  <a:gd name="T64" fmla="*/ 13 w 160"/>
                  <a:gd name="T65" fmla="*/ 141 h 145"/>
                  <a:gd name="T66" fmla="*/ 20 w 160"/>
                  <a:gd name="T67" fmla="*/ 130 h 145"/>
                  <a:gd name="T68" fmla="*/ 21 w 160"/>
                  <a:gd name="T69" fmla="*/ 89 h 145"/>
                  <a:gd name="T70" fmla="*/ 46 w 160"/>
                  <a:gd name="T71" fmla="*/ 71 h 145"/>
                  <a:gd name="T72" fmla="*/ 48 w 160"/>
                  <a:gd name="T73" fmla="*/ 74 h 145"/>
                  <a:gd name="T74" fmla="*/ 63 w 160"/>
                  <a:gd name="T75" fmla="*/ 75 h 145"/>
                  <a:gd name="T76" fmla="*/ 77 w 160"/>
                  <a:gd name="T77" fmla="*/ 72 h 145"/>
                  <a:gd name="T78" fmla="*/ 88 w 160"/>
                  <a:gd name="T79" fmla="*/ 54 h 145"/>
                  <a:gd name="T80" fmla="*/ 90 w 160"/>
                  <a:gd name="T81" fmla="*/ 34 h 145"/>
                  <a:gd name="T82" fmla="*/ 79 w 160"/>
                  <a:gd name="T83" fmla="*/ 17 h 145"/>
                  <a:gd name="T84" fmla="*/ 65 w 160"/>
                  <a:gd name="T85" fmla="*/ 10 h 145"/>
                  <a:gd name="T86" fmla="*/ 48 w 160"/>
                  <a:gd name="T87" fmla="*/ 10 h 145"/>
                  <a:gd name="T88" fmla="*/ 46 w 160"/>
                  <a:gd name="T89" fmla="*/ 1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" h="145">
                    <a:moveTo>
                      <a:pt x="21" y="55"/>
                    </a:moveTo>
                    <a:lnTo>
                      <a:pt x="21" y="5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1"/>
                    </a:lnTo>
                    <a:lnTo>
                      <a:pt x="92" y="4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6" y="12"/>
                    </a:lnTo>
                    <a:lnTo>
                      <a:pt x="111" y="18"/>
                    </a:lnTo>
                    <a:lnTo>
                      <a:pt x="113" y="2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9"/>
                    </a:lnTo>
                    <a:lnTo>
                      <a:pt x="113" y="45"/>
                    </a:lnTo>
                    <a:lnTo>
                      <a:pt x="108" y="55"/>
                    </a:lnTo>
                    <a:lnTo>
                      <a:pt x="100" y="66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112" y="106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9" y="134"/>
                    </a:lnTo>
                    <a:lnTo>
                      <a:pt x="145" y="138"/>
                    </a:lnTo>
                    <a:lnTo>
                      <a:pt x="149" y="139"/>
                    </a:lnTo>
                    <a:lnTo>
                      <a:pt x="153" y="141"/>
                    </a:lnTo>
                    <a:lnTo>
                      <a:pt x="153" y="141"/>
                    </a:lnTo>
                    <a:lnTo>
                      <a:pt x="157" y="141"/>
                    </a:lnTo>
                    <a:lnTo>
                      <a:pt x="157" y="141"/>
                    </a:lnTo>
                    <a:lnTo>
                      <a:pt x="160" y="142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58" y="145"/>
                    </a:lnTo>
                    <a:lnTo>
                      <a:pt x="156" y="145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24" y="145"/>
                    </a:lnTo>
                    <a:lnTo>
                      <a:pt x="115" y="142"/>
                    </a:lnTo>
                    <a:lnTo>
                      <a:pt x="115" y="142"/>
                    </a:lnTo>
                    <a:lnTo>
                      <a:pt x="110" y="137"/>
                    </a:lnTo>
                    <a:lnTo>
                      <a:pt x="103" y="13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7" y="85"/>
                    </a:lnTo>
                    <a:lnTo>
                      <a:pt x="66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6" y="113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34"/>
                    </a:lnTo>
                    <a:lnTo>
                      <a:pt x="49" y="137"/>
                    </a:lnTo>
                    <a:lnTo>
                      <a:pt x="52" y="139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65" y="141"/>
                    </a:lnTo>
                    <a:lnTo>
                      <a:pt x="65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8" y="145"/>
                    </a:lnTo>
                    <a:lnTo>
                      <a:pt x="8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4" y="142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13" y="141"/>
                    </a:lnTo>
                    <a:lnTo>
                      <a:pt x="13" y="141"/>
                    </a:lnTo>
                    <a:lnTo>
                      <a:pt x="16" y="139"/>
                    </a:lnTo>
                    <a:lnTo>
                      <a:pt x="19" y="137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1" y="113"/>
                    </a:lnTo>
                    <a:lnTo>
                      <a:pt x="21" y="89"/>
                    </a:lnTo>
                    <a:lnTo>
                      <a:pt x="21" y="55"/>
                    </a:lnTo>
                    <a:close/>
                    <a:moveTo>
                      <a:pt x="46" y="71"/>
                    </a:moveTo>
                    <a:lnTo>
                      <a:pt x="46" y="71"/>
                    </a:lnTo>
                    <a:lnTo>
                      <a:pt x="46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6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71" y="75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2" y="68"/>
                    </a:lnTo>
                    <a:lnTo>
                      <a:pt x="86" y="63"/>
                    </a:lnTo>
                    <a:lnTo>
                      <a:pt x="88" y="5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34"/>
                    </a:lnTo>
                    <a:lnTo>
                      <a:pt x="87" y="27"/>
                    </a:lnTo>
                    <a:lnTo>
                      <a:pt x="83" y="21"/>
                    </a:lnTo>
                    <a:lnTo>
                      <a:pt x="79" y="17"/>
                    </a:lnTo>
                    <a:lnTo>
                      <a:pt x="74" y="13"/>
                    </a:lnTo>
                    <a:lnTo>
                      <a:pt x="70" y="12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6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2" name="Freeform 138"/>
              <p:cNvSpPr>
                <a:spLocks/>
              </p:cNvSpPr>
              <p:nvPr/>
            </p:nvSpPr>
            <p:spPr bwMode="auto">
              <a:xfrm>
                <a:off x="4620449" y="2163595"/>
                <a:ext cx="91049" cy="127125"/>
              </a:xfrm>
              <a:custGeom>
                <a:avLst/>
                <a:gdLst>
                  <a:gd name="T0" fmla="*/ 20 w 106"/>
                  <a:gd name="T1" fmla="*/ 16 h 148"/>
                  <a:gd name="T2" fmla="*/ 17 w 106"/>
                  <a:gd name="T3" fmla="*/ 10 h 148"/>
                  <a:gd name="T4" fmla="*/ 11 w 106"/>
                  <a:gd name="T5" fmla="*/ 6 h 148"/>
                  <a:gd name="T6" fmla="*/ 0 w 106"/>
                  <a:gd name="T7" fmla="*/ 4 h 148"/>
                  <a:gd name="T8" fmla="*/ 0 w 106"/>
                  <a:gd name="T9" fmla="*/ 2 h 148"/>
                  <a:gd name="T10" fmla="*/ 33 w 106"/>
                  <a:gd name="T11" fmla="*/ 2 h 148"/>
                  <a:gd name="T12" fmla="*/ 87 w 106"/>
                  <a:gd name="T13" fmla="*/ 2 h 148"/>
                  <a:gd name="T14" fmla="*/ 99 w 106"/>
                  <a:gd name="T15" fmla="*/ 0 h 148"/>
                  <a:gd name="T16" fmla="*/ 100 w 106"/>
                  <a:gd name="T17" fmla="*/ 2 h 148"/>
                  <a:gd name="T18" fmla="*/ 99 w 106"/>
                  <a:gd name="T19" fmla="*/ 14 h 148"/>
                  <a:gd name="T20" fmla="*/ 98 w 106"/>
                  <a:gd name="T21" fmla="*/ 27 h 148"/>
                  <a:gd name="T22" fmla="*/ 95 w 106"/>
                  <a:gd name="T23" fmla="*/ 31 h 148"/>
                  <a:gd name="T24" fmla="*/ 94 w 106"/>
                  <a:gd name="T25" fmla="*/ 28 h 148"/>
                  <a:gd name="T26" fmla="*/ 93 w 106"/>
                  <a:gd name="T27" fmla="*/ 20 h 148"/>
                  <a:gd name="T28" fmla="*/ 86 w 106"/>
                  <a:gd name="T29" fmla="*/ 15 h 148"/>
                  <a:gd name="T30" fmla="*/ 48 w 106"/>
                  <a:gd name="T31" fmla="*/ 12 h 148"/>
                  <a:gd name="T32" fmla="*/ 46 w 106"/>
                  <a:gd name="T33" fmla="*/ 15 h 148"/>
                  <a:gd name="T34" fmla="*/ 46 w 106"/>
                  <a:gd name="T35" fmla="*/ 64 h 148"/>
                  <a:gd name="T36" fmla="*/ 83 w 106"/>
                  <a:gd name="T37" fmla="*/ 64 h 148"/>
                  <a:gd name="T38" fmla="*/ 93 w 106"/>
                  <a:gd name="T39" fmla="*/ 61 h 148"/>
                  <a:gd name="T40" fmla="*/ 95 w 106"/>
                  <a:gd name="T41" fmla="*/ 58 h 148"/>
                  <a:gd name="T42" fmla="*/ 98 w 106"/>
                  <a:gd name="T43" fmla="*/ 60 h 148"/>
                  <a:gd name="T44" fmla="*/ 95 w 106"/>
                  <a:gd name="T45" fmla="*/ 74 h 148"/>
                  <a:gd name="T46" fmla="*/ 94 w 106"/>
                  <a:gd name="T47" fmla="*/ 90 h 148"/>
                  <a:gd name="T48" fmla="*/ 93 w 106"/>
                  <a:gd name="T49" fmla="*/ 91 h 148"/>
                  <a:gd name="T50" fmla="*/ 91 w 106"/>
                  <a:gd name="T51" fmla="*/ 90 h 148"/>
                  <a:gd name="T52" fmla="*/ 89 w 106"/>
                  <a:gd name="T53" fmla="*/ 81 h 148"/>
                  <a:gd name="T54" fmla="*/ 79 w 106"/>
                  <a:gd name="T55" fmla="*/ 76 h 148"/>
                  <a:gd name="T56" fmla="*/ 48 w 106"/>
                  <a:gd name="T57" fmla="*/ 74 h 148"/>
                  <a:gd name="T58" fmla="*/ 46 w 106"/>
                  <a:gd name="T59" fmla="*/ 91 h 148"/>
                  <a:gd name="T60" fmla="*/ 46 w 106"/>
                  <a:gd name="T61" fmla="*/ 120 h 148"/>
                  <a:gd name="T62" fmla="*/ 50 w 106"/>
                  <a:gd name="T63" fmla="*/ 131 h 148"/>
                  <a:gd name="T64" fmla="*/ 61 w 106"/>
                  <a:gd name="T65" fmla="*/ 136 h 148"/>
                  <a:gd name="T66" fmla="*/ 83 w 106"/>
                  <a:gd name="T67" fmla="*/ 136 h 148"/>
                  <a:gd name="T68" fmla="*/ 93 w 106"/>
                  <a:gd name="T69" fmla="*/ 133 h 148"/>
                  <a:gd name="T70" fmla="*/ 100 w 106"/>
                  <a:gd name="T71" fmla="*/ 126 h 148"/>
                  <a:gd name="T72" fmla="*/ 102 w 106"/>
                  <a:gd name="T73" fmla="*/ 118 h 148"/>
                  <a:gd name="T74" fmla="*/ 104 w 106"/>
                  <a:gd name="T75" fmla="*/ 118 h 148"/>
                  <a:gd name="T76" fmla="*/ 106 w 106"/>
                  <a:gd name="T77" fmla="*/ 122 h 148"/>
                  <a:gd name="T78" fmla="*/ 102 w 106"/>
                  <a:gd name="T79" fmla="*/ 143 h 148"/>
                  <a:gd name="T80" fmla="*/ 91 w 106"/>
                  <a:gd name="T81" fmla="*/ 148 h 148"/>
                  <a:gd name="T82" fmla="*/ 56 w 106"/>
                  <a:gd name="T83" fmla="*/ 147 h 148"/>
                  <a:gd name="T84" fmla="*/ 20 w 106"/>
                  <a:gd name="T85" fmla="*/ 147 h 148"/>
                  <a:gd name="T86" fmla="*/ 7 w 106"/>
                  <a:gd name="T87" fmla="*/ 147 h 148"/>
                  <a:gd name="T88" fmla="*/ 3 w 106"/>
                  <a:gd name="T89" fmla="*/ 145 h 148"/>
                  <a:gd name="T90" fmla="*/ 6 w 106"/>
                  <a:gd name="T91" fmla="*/ 143 h 148"/>
                  <a:gd name="T92" fmla="*/ 16 w 106"/>
                  <a:gd name="T93" fmla="*/ 141 h 148"/>
                  <a:gd name="T94" fmla="*/ 19 w 106"/>
                  <a:gd name="T95" fmla="*/ 132 h 148"/>
                  <a:gd name="T96" fmla="*/ 20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0" y="57"/>
                    </a:moveTo>
                    <a:lnTo>
                      <a:pt x="20" y="57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99" y="6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96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4" y="24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6" y="15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9" y="62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4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9" y="81"/>
                    </a:lnTo>
                    <a:lnTo>
                      <a:pt x="87" y="78"/>
                    </a:lnTo>
                    <a:lnTo>
                      <a:pt x="83" y="77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120"/>
                    </a:lnTo>
                    <a:lnTo>
                      <a:pt x="46" y="120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3" y="133"/>
                    </a:lnTo>
                    <a:lnTo>
                      <a:pt x="56" y="135"/>
                    </a:lnTo>
                    <a:lnTo>
                      <a:pt x="61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83" y="136"/>
                    </a:lnTo>
                    <a:lnTo>
                      <a:pt x="89" y="135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5" y="132"/>
                    </a:lnTo>
                    <a:lnTo>
                      <a:pt x="98" y="130"/>
                    </a:lnTo>
                    <a:lnTo>
                      <a:pt x="100" y="126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2" y="118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4" y="132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5"/>
                    </a:lnTo>
                    <a:lnTo>
                      <a:pt x="99" y="147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3" y="144"/>
                    </a:lnTo>
                    <a:lnTo>
                      <a:pt x="6" y="143"/>
                    </a:lnTo>
                    <a:lnTo>
                      <a:pt x="6" y="143"/>
                    </a:lnTo>
                    <a:lnTo>
                      <a:pt x="13" y="143"/>
                    </a:lnTo>
                    <a:lnTo>
                      <a:pt x="13" y="143"/>
                    </a:lnTo>
                    <a:lnTo>
                      <a:pt x="16" y="141"/>
                    </a:lnTo>
                    <a:lnTo>
                      <a:pt x="17" y="139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20" y="115"/>
                    </a:lnTo>
                    <a:lnTo>
                      <a:pt x="20" y="91"/>
                    </a:lnTo>
                    <a:lnTo>
                      <a:pt x="2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3" name="Freeform 139"/>
              <p:cNvSpPr>
                <a:spLocks/>
              </p:cNvSpPr>
              <p:nvPr/>
            </p:nvSpPr>
            <p:spPr bwMode="auto">
              <a:xfrm>
                <a:off x="4723524" y="2162736"/>
                <a:ext cx="77306" cy="128843"/>
              </a:xfrm>
              <a:custGeom>
                <a:avLst/>
                <a:gdLst>
                  <a:gd name="T0" fmla="*/ 4 w 90"/>
                  <a:gd name="T1" fmla="*/ 146 h 150"/>
                  <a:gd name="T2" fmla="*/ 0 w 90"/>
                  <a:gd name="T3" fmla="*/ 140 h 150"/>
                  <a:gd name="T4" fmla="*/ 1 w 90"/>
                  <a:gd name="T5" fmla="*/ 113 h 150"/>
                  <a:gd name="T6" fmla="*/ 1 w 90"/>
                  <a:gd name="T7" fmla="*/ 109 h 150"/>
                  <a:gd name="T8" fmla="*/ 3 w 90"/>
                  <a:gd name="T9" fmla="*/ 108 h 150"/>
                  <a:gd name="T10" fmla="*/ 5 w 90"/>
                  <a:gd name="T11" fmla="*/ 112 h 150"/>
                  <a:gd name="T12" fmla="*/ 7 w 90"/>
                  <a:gd name="T13" fmla="*/ 121 h 150"/>
                  <a:gd name="T14" fmla="*/ 9 w 90"/>
                  <a:gd name="T15" fmla="*/ 127 h 150"/>
                  <a:gd name="T16" fmla="*/ 16 w 90"/>
                  <a:gd name="T17" fmla="*/ 134 h 150"/>
                  <a:gd name="T18" fmla="*/ 29 w 90"/>
                  <a:gd name="T19" fmla="*/ 140 h 150"/>
                  <a:gd name="T20" fmla="*/ 38 w 90"/>
                  <a:gd name="T21" fmla="*/ 141 h 150"/>
                  <a:gd name="T22" fmla="*/ 50 w 90"/>
                  <a:gd name="T23" fmla="*/ 138 h 150"/>
                  <a:gd name="T24" fmla="*/ 59 w 90"/>
                  <a:gd name="T25" fmla="*/ 133 h 150"/>
                  <a:gd name="T26" fmla="*/ 65 w 90"/>
                  <a:gd name="T27" fmla="*/ 125 h 150"/>
                  <a:gd name="T28" fmla="*/ 66 w 90"/>
                  <a:gd name="T29" fmla="*/ 116 h 150"/>
                  <a:gd name="T30" fmla="*/ 66 w 90"/>
                  <a:gd name="T31" fmla="*/ 109 h 150"/>
                  <a:gd name="T32" fmla="*/ 58 w 90"/>
                  <a:gd name="T33" fmla="*/ 96 h 150"/>
                  <a:gd name="T34" fmla="*/ 36 w 90"/>
                  <a:gd name="T35" fmla="*/ 82 h 150"/>
                  <a:gd name="T36" fmla="*/ 20 w 90"/>
                  <a:gd name="T37" fmla="*/ 73 h 150"/>
                  <a:gd name="T38" fmla="*/ 11 w 90"/>
                  <a:gd name="T39" fmla="*/ 62 h 150"/>
                  <a:gd name="T40" fmla="*/ 5 w 90"/>
                  <a:gd name="T41" fmla="*/ 50 h 150"/>
                  <a:gd name="T42" fmla="*/ 4 w 90"/>
                  <a:gd name="T43" fmla="*/ 38 h 150"/>
                  <a:gd name="T44" fmla="*/ 5 w 90"/>
                  <a:gd name="T45" fmla="*/ 30 h 150"/>
                  <a:gd name="T46" fmla="*/ 13 w 90"/>
                  <a:gd name="T47" fmla="*/ 16 h 150"/>
                  <a:gd name="T48" fmla="*/ 27 w 90"/>
                  <a:gd name="T49" fmla="*/ 5 h 150"/>
                  <a:gd name="T50" fmla="*/ 45 w 90"/>
                  <a:gd name="T51" fmla="*/ 0 h 150"/>
                  <a:gd name="T52" fmla="*/ 54 w 90"/>
                  <a:gd name="T53" fmla="*/ 0 h 150"/>
                  <a:gd name="T54" fmla="*/ 83 w 90"/>
                  <a:gd name="T55" fmla="*/ 3 h 150"/>
                  <a:gd name="T56" fmla="*/ 84 w 90"/>
                  <a:gd name="T57" fmla="*/ 4 h 150"/>
                  <a:gd name="T58" fmla="*/ 86 w 90"/>
                  <a:gd name="T59" fmla="*/ 5 h 150"/>
                  <a:gd name="T60" fmla="*/ 84 w 90"/>
                  <a:gd name="T61" fmla="*/ 29 h 150"/>
                  <a:gd name="T62" fmla="*/ 82 w 90"/>
                  <a:gd name="T63" fmla="*/ 34 h 150"/>
                  <a:gd name="T64" fmla="*/ 80 w 90"/>
                  <a:gd name="T65" fmla="*/ 34 h 150"/>
                  <a:gd name="T66" fmla="*/ 80 w 90"/>
                  <a:gd name="T67" fmla="*/ 32 h 150"/>
                  <a:gd name="T68" fmla="*/ 78 w 90"/>
                  <a:gd name="T69" fmla="*/ 23 h 150"/>
                  <a:gd name="T70" fmla="*/ 75 w 90"/>
                  <a:gd name="T71" fmla="*/ 19 h 150"/>
                  <a:gd name="T72" fmla="*/ 67 w 90"/>
                  <a:gd name="T73" fmla="*/ 13 h 150"/>
                  <a:gd name="T74" fmla="*/ 53 w 90"/>
                  <a:gd name="T75" fmla="*/ 9 h 150"/>
                  <a:gd name="T76" fmla="*/ 42 w 90"/>
                  <a:gd name="T77" fmla="*/ 11 h 150"/>
                  <a:gd name="T78" fmla="*/ 34 w 90"/>
                  <a:gd name="T79" fmla="*/ 15 h 150"/>
                  <a:gd name="T80" fmla="*/ 28 w 90"/>
                  <a:gd name="T81" fmla="*/ 21 h 150"/>
                  <a:gd name="T82" fmla="*/ 25 w 90"/>
                  <a:gd name="T83" fmla="*/ 30 h 150"/>
                  <a:gd name="T84" fmla="*/ 27 w 90"/>
                  <a:gd name="T85" fmla="*/ 37 h 150"/>
                  <a:gd name="T86" fmla="*/ 36 w 90"/>
                  <a:gd name="T87" fmla="*/ 49 h 150"/>
                  <a:gd name="T88" fmla="*/ 55 w 90"/>
                  <a:gd name="T89" fmla="*/ 61 h 150"/>
                  <a:gd name="T90" fmla="*/ 63 w 90"/>
                  <a:gd name="T91" fmla="*/ 66 h 150"/>
                  <a:gd name="T92" fmla="*/ 78 w 90"/>
                  <a:gd name="T93" fmla="*/ 77 h 150"/>
                  <a:gd name="T94" fmla="*/ 86 w 90"/>
                  <a:gd name="T95" fmla="*/ 88 h 150"/>
                  <a:gd name="T96" fmla="*/ 88 w 90"/>
                  <a:gd name="T97" fmla="*/ 100 h 150"/>
                  <a:gd name="T98" fmla="*/ 90 w 90"/>
                  <a:gd name="T99" fmla="*/ 107 h 150"/>
                  <a:gd name="T100" fmla="*/ 84 w 90"/>
                  <a:gd name="T101" fmla="*/ 127 h 150"/>
                  <a:gd name="T102" fmla="*/ 70 w 90"/>
                  <a:gd name="T103" fmla="*/ 142 h 150"/>
                  <a:gd name="T104" fmla="*/ 62 w 90"/>
                  <a:gd name="T105" fmla="*/ 146 h 150"/>
                  <a:gd name="T106" fmla="*/ 45 w 90"/>
                  <a:gd name="T107" fmla="*/ 150 h 150"/>
                  <a:gd name="T108" fmla="*/ 36 w 90"/>
                  <a:gd name="T109" fmla="*/ 150 h 150"/>
                  <a:gd name="T110" fmla="*/ 11 w 90"/>
                  <a:gd name="T111" fmla="*/ 148 h 150"/>
                  <a:gd name="T112" fmla="*/ 4 w 90"/>
                  <a:gd name="T11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0">
                    <a:moveTo>
                      <a:pt x="4" y="146"/>
                    </a:moveTo>
                    <a:lnTo>
                      <a:pt x="4" y="146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09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9" y="127"/>
                    </a:lnTo>
                    <a:lnTo>
                      <a:pt x="12" y="131"/>
                    </a:lnTo>
                    <a:lnTo>
                      <a:pt x="16" y="134"/>
                    </a:lnTo>
                    <a:lnTo>
                      <a:pt x="20" y="137"/>
                    </a:lnTo>
                    <a:lnTo>
                      <a:pt x="29" y="140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0"/>
                    </a:lnTo>
                    <a:lnTo>
                      <a:pt x="50" y="138"/>
                    </a:lnTo>
                    <a:lnTo>
                      <a:pt x="55" y="137"/>
                    </a:lnTo>
                    <a:lnTo>
                      <a:pt x="59" y="133"/>
                    </a:lnTo>
                    <a:lnTo>
                      <a:pt x="62" y="131"/>
                    </a:lnTo>
                    <a:lnTo>
                      <a:pt x="65" y="125"/>
                    </a:lnTo>
                    <a:lnTo>
                      <a:pt x="66" y="121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6" y="109"/>
                    </a:lnTo>
                    <a:lnTo>
                      <a:pt x="63" y="103"/>
                    </a:lnTo>
                    <a:lnTo>
                      <a:pt x="58" y="96"/>
                    </a:lnTo>
                    <a:lnTo>
                      <a:pt x="48" y="9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0" y="73"/>
                    </a:lnTo>
                    <a:lnTo>
                      <a:pt x="15" y="67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5" y="30"/>
                    </a:lnTo>
                    <a:lnTo>
                      <a:pt x="8" y="23"/>
                    </a:lnTo>
                    <a:lnTo>
                      <a:pt x="13" y="16"/>
                    </a:lnTo>
                    <a:lnTo>
                      <a:pt x="19" y="11"/>
                    </a:lnTo>
                    <a:lnTo>
                      <a:pt x="27" y="5"/>
                    </a:lnTo>
                    <a:lnTo>
                      <a:pt x="34" y="3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1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4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6"/>
                    </a:lnTo>
                    <a:lnTo>
                      <a:pt x="78" y="23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3" y="16"/>
                    </a:lnTo>
                    <a:lnTo>
                      <a:pt x="67" y="13"/>
                    </a:lnTo>
                    <a:lnTo>
                      <a:pt x="61" y="11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4" y="15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7" y="25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7"/>
                    </a:lnTo>
                    <a:lnTo>
                      <a:pt x="29" y="42"/>
                    </a:lnTo>
                    <a:lnTo>
                      <a:pt x="36" y="49"/>
                    </a:lnTo>
                    <a:lnTo>
                      <a:pt x="46" y="55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7"/>
                    </a:lnTo>
                    <a:lnTo>
                      <a:pt x="82" y="82"/>
                    </a:lnTo>
                    <a:lnTo>
                      <a:pt x="86" y="88"/>
                    </a:lnTo>
                    <a:lnTo>
                      <a:pt x="87" y="94"/>
                    </a:lnTo>
                    <a:lnTo>
                      <a:pt x="88" y="100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88" y="117"/>
                    </a:lnTo>
                    <a:lnTo>
                      <a:pt x="84" y="127"/>
                    </a:lnTo>
                    <a:lnTo>
                      <a:pt x="79" y="134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62" y="146"/>
                    </a:lnTo>
                    <a:lnTo>
                      <a:pt x="53" y="149"/>
                    </a:lnTo>
                    <a:lnTo>
                      <a:pt x="45" y="150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19" y="150"/>
                    </a:lnTo>
                    <a:lnTo>
                      <a:pt x="11" y="148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4" name="Freeform 140"/>
              <p:cNvSpPr>
                <a:spLocks/>
              </p:cNvSpPr>
              <p:nvPr/>
            </p:nvSpPr>
            <p:spPr bwMode="auto">
              <a:xfrm>
                <a:off x="4809419" y="2163595"/>
                <a:ext cx="91049" cy="127125"/>
              </a:xfrm>
              <a:custGeom>
                <a:avLst/>
                <a:gdLst>
                  <a:gd name="T0" fmla="*/ 21 w 106"/>
                  <a:gd name="T1" fmla="*/ 16 h 148"/>
                  <a:gd name="T2" fmla="*/ 19 w 106"/>
                  <a:gd name="T3" fmla="*/ 10 h 148"/>
                  <a:gd name="T4" fmla="*/ 12 w 106"/>
                  <a:gd name="T5" fmla="*/ 6 h 148"/>
                  <a:gd name="T6" fmla="*/ 2 w 106"/>
                  <a:gd name="T7" fmla="*/ 4 h 148"/>
                  <a:gd name="T8" fmla="*/ 2 w 106"/>
                  <a:gd name="T9" fmla="*/ 2 h 148"/>
                  <a:gd name="T10" fmla="*/ 34 w 106"/>
                  <a:gd name="T11" fmla="*/ 2 h 148"/>
                  <a:gd name="T12" fmla="*/ 88 w 106"/>
                  <a:gd name="T13" fmla="*/ 2 h 148"/>
                  <a:gd name="T14" fmla="*/ 100 w 106"/>
                  <a:gd name="T15" fmla="*/ 0 h 148"/>
                  <a:gd name="T16" fmla="*/ 102 w 106"/>
                  <a:gd name="T17" fmla="*/ 2 h 148"/>
                  <a:gd name="T18" fmla="*/ 100 w 106"/>
                  <a:gd name="T19" fmla="*/ 14 h 148"/>
                  <a:gd name="T20" fmla="*/ 99 w 106"/>
                  <a:gd name="T21" fmla="*/ 27 h 148"/>
                  <a:gd name="T22" fmla="*/ 96 w 106"/>
                  <a:gd name="T23" fmla="*/ 31 h 148"/>
                  <a:gd name="T24" fmla="*/ 95 w 106"/>
                  <a:gd name="T25" fmla="*/ 28 h 148"/>
                  <a:gd name="T26" fmla="*/ 94 w 106"/>
                  <a:gd name="T27" fmla="*/ 20 h 148"/>
                  <a:gd name="T28" fmla="*/ 86 w 106"/>
                  <a:gd name="T29" fmla="*/ 15 h 148"/>
                  <a:gd name="T30" fmla="*/ 49 w 106"/>
                  <a:gd name="T31" fmla="*/ 12 h 148"/>
                  <a:gd name="T32" fmla="*/ 48 w 106"/>
                  <a:gd name="T33" fmla="*/ 15 h 148"/>
                  <a:gd name="T34" fmla="*/ 48 w 106"/>
                  <a:gd name="T35" fmla="*/ 64 h 148"/>
                  <a:gd name="T36" fmla="*/ 85 w 106"/>
                  <a:gd name="T37" fmla="*/ 64 h 148"/>
                  <a:gd name="T38" fmla="*/ 94 w 106"/>
                  <a:gd name="T39" fmla="*/ 61 h 148"/>
                  <a:gd name="T40" fmla="*/ 96 w 106"/>
                  <a:gd name="T41" fmla="*/ 58 h 148"/>
                  <a:gd name="T42" fmla="*/ 98 w 106"/>
                  <a:gd name="T43" fmla="*/ 60 h 148"/>
                  <a:gd name="T44" fmla="*/ 96 w 106"/>
                  <a:gd name="T45" fmla="*/ 74 h 148"/>
                  <a:gd name="T46" fmla="*/ 95 w 106"/>
                  <a:gd name="T47" fmla="*/ 90 h 148"/>
                  <a:gd name="T48" fmla="*/ 94 w 106"/>
                  <a:gd name="T49" fmla="*/ 91 h 148"/>
                  <a:gd name="T50" fmla="*/ 92 w 106"/>
                  <a:gd name="T51" fmla="*/ 90 h 148"/>
                  <a:gd name="T52" fmla="*/ 90 w 106"/>
                  <a:gd name="T53" fmla="*/ 81 h 148"/>
                  <a:gd name="T54" fmla="*/ 81 w 106"/>
                  <a:gd name="T55" fmla="*/ 76 h 148"/>
                  <a:gd name="T56" fmla="*/ 49 w 106"/>
                  <a:gd name="T57" fmla="*/ 74 h 148"/>
                  <a:gd name="T58" fmla="*/ 48 w 106"/>
                  <a:gd name="T59" fmla="*/ 91 h 148"/>
                  <a:gd name="T60" fmla="*/ 48 w 106"/>
                  <a:gd name="T61" fmla="*/ 120 h 148"/>
                  <a:gd name="T62" fmla="*/ 52 w 106"/>
                  <a:gd name="T63" fmla="*/ 131 h 148"/>
                  <a:gd name="T64" fmla="*/ 62 w 106"/>
                  <a:gd name="T65" fmla="*/ 136 h 148"/>
                  <a:gd name="T66" fmla="*/ 85 w 106"/>
                  <a:gd name="T67" fmla="*/ 136 h 148"/>
                  <a:gd name="T68" fmla="*/ 94 w 106"/>
                  <a:gd name="T69" fmla="*/ 133 h 148"/>
                  <a:gd name="T70" fmla="*/ 100 w 106"/>
                  <a:gd name="T71" fmla="*/ 126 h 148"/>
                  <a:gd name="T72" fmla="*/ 103 w 106"/>
                  <a:gd name="T73" fmla="*/ 118 h 148"/>
                  <a:gd name="T74" fmla="*/ 106 w 106"/>
                  <a:gd name="T75" fmla="*/ 118 h 148"/>
                  <a:gd name="T76" fmla="*/ 106 w 106"/>
                  <a:gd name="T77" fmla="*/ 122 h 148"/>
                  <a:gd name="T78" fmla="*/ 103 w 106"/>
                  <a:gd name="T79" fmla="*/ 143 h 148"/>
                  <a:gd name="T80" fmla="*/ 92 w 106"/>
                  <a:gd name="T81" fmla="*/ 148 h 148"/>
                  <a:gd name="T82" fmla="*/ 56 w 106"/>
                  <a:gd name="T83" fmla="*/ 147 h 148"/>
                  <a:gd name="T84" fmla="*/ 21 w 106"/>
                  <a:gd name="T85" fmla="*/ 147 h 148"/>
                  <a:gd name="T86" fmla="*/ 8 w 106"/>
                  <a:gd name="T87" fmla="*/ 147 h 148"/>
                  <a:gd name="T88" fmla="*/ 4 w 106"/>
                  <a:gd name="T89" fmla="*/ 145 h 148"/>
                  <a:gd name="T90" fmla="*/ 7 w 106"/>
                  <a:gd name="T91" fmla="*/ 143 h 148"/>
                  <a:gd name="T92" fmla="*/ 17 w 106"/>
                  <a:gd name="T93" fmla="*/ 141 h 148"/>
                  <a:gd name="T94" fmla="*/ 20 w 106"/>
                  <a:gd name="T95" fmla="*/ 132 h 148"/>
                  <a:gd name="T96" fmla="*/ 21 w 106"/>
                  <a:gd name="T97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48">
                    <a:moveTo>
                      <a:pt x="21" y="57"/>
                    </a:moveTo>
                    <a:lnTo>
                      <a:pt x="21" y="5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0" y="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1"/>
                    </a:lnTo>
                    <a:lnTo>
                      <a:pt x="95" y="29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0" y="62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8" y="5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87"/>
                    </a:lnTo>
                    <a:lnTo>
                      <a:pt x="96" y="87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1"/>
                    </a:lnTo>
                    <a:lnTo>
                      <a:pt x="94" y="91"/>
                    </a:lnTo>
                    <a:lnTo>
                      <a:pt x="92" y="91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8" y="78"/>
                    </a:lnTo>
                    <a:lnTo>
                      <a:pt x="85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6"/>
                    </a:lnTo>
                    <a:lnTo>
                      <a:pt x="48" y="77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49" y="128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57" y="135"/>
                    </a:lnTo>
                    <a:lnTo>
                      <a:pt x="62" y="136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85" y="136"/>
                    </a:lnTo>
                    <a:lnTo>
                      <a:pt x="88" y="13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6" y="132"/>
                    </a:lnTo>
                    <a:lnTo>
                      <a:pt x="99" y="130"/>
                    </a:lnTo>
                    <a:lnTo>
                      <a:pt x="100" y="126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3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6" y="132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2" y="145"/>
                    </a:lnTo>
                    <a:lnTo>
                      <a:pt x="100" y="147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6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4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1" y="115"/>
                    </a:lnTo>
                    <a:lnTo>
                      <a:pt x="21" y="91"/>
                    </a:lnTo>
                    <a:lnTo>
                      <a:pt x="2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5" name="Freeform 141"/>
              <p:cNvSpPr>
                <a:spLocks/>
              </p:cNvSpPr>
              <p:nvPr/>
            </p:nvSpPr>
            <p:spPr bwMode="auto">
              <a:xfrm>
                <a:off x="4909916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3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6 w 169"/>
                  <a:gd name="T11" fmla="*/ 147 h 151"/>
                  <a:gd name="T12" fmla="*/ 54 w 169"/>
                  <a:gd name="T13" fmla="*/ 149 h 151"/>
                  <a:gd name="T14" fmla="*/ 52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8 w 169"/>
                  <a:gd name="T31" fmla="*/ 132 h 151"/>
                  <a:gd name="T32" fmla="*/ 20 w 169"/>
                  <a:gd name="T33" fmla="*/ 6 h 151"/>
                  <a:gd name="T34" fmla="*/ 22 w 169"/>
                  <a:gd name="T35" fmla="*/ 2 h 151"/>
                  <a:gd name="T36" fmla="*/ 23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5 w 169"/>
                  <a:gd name="T47" fmla="*/ 26 h 151"/>
                  <a:gd name="T48" fmla="*/ 135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8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60 w 169"/>
                  <a:gd name="T75" fmla="*/ 8 h 151"/>
                  <a:gd name="T76" fmla="*/ 155 w 169"/>
                  <a:gd name="T77" fmla="*/ 13 h 151"/>
                  <a:gd name="T78" fmla="*/ 152 w 169"/>
                  <a:gd name="T79" fmla="*/ 24 h 151"/>
                  <a:gd name="T80" fmla="*/ 151 w 169"/>
                  <a:gd name="T81" fmla="*/ 146 h 151"/>
                  <a:gd name="T82" fmla="*/ 147 w 169"/>
                  <a:gd name="T83" fmla="*/ 151 h 151"/>
                  <a:gd name="T84" fmla="*/ 143 w 169"/>
                  <a:gd name="T85" fmla="*/ 150 h 151"/>
                  <a:gd name="T86" fmla="*/ 139 w 169"/>
                  <a:gd name="T87" fmla="*/ 147 h 151"/>
                  <a:gd name="T88" fmla="*/ 81 w 169"/>
                  <a:gd name="T89" fmla="*/ 92 h 151"/>
                  <a:gd name="T90" fmla="*/ 33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3" y="143"/>
                    </a:lnTo>
                    <a:lnTo>
                      <a:pt x="43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49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6" y="10"/>
                    </a:lnTo>
                    <a:lnTo>
                      <a:pt x="155" y="13"/>
                    </a:lnTo>
                    <a:lnTo>
                      <a:pt x="153" y="17"/>
                    </a:lnTo>
                    <a:lnTo>
                      <a:pt x="152" y="24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9" y="150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3" y="150"/>
                    </a:lnTo>
                    <a:lnTo>
                      <a:pt x="139" y="147"/>
                    </a:lnTo>
                    <a:lnTo>
                      <a:pt x="139" y="147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51" y="6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6" name="Freeform 142"/>
              <p:cNvSpPr>
                <a:spLocks/>
              </p:cNvSpPr>
              <p:nvPr/>
            </p:nvSpPr>
            <p:spPr bwMode="auto">
              <a:xfrm>
                <a:off x="5058516" y="2162736"/>
                <a:ext cx="116818" cy="127125"/>
              </a:xfrm>
              <a:custGeom>
                <a:avLst/>
                <a:gdLst>
                  <a:gd name="T0" fmla="*/ 26 w 136"/>
                  <a:gd name="T1" fmla="*/ 15 h 148"/>
                  <a:gd name="T2" fmla="*/ 18 w 136"/>
                  <a:gd name="T3" fmla="*/ 16 h 148"/>
                  <a:gd name="T4" fmla="*/ 9 w 136"/>
                  <a:gd name="T5" fmla="*/ 19 h 148"/>
                  <a:gd name="T6" fmla="*/ 7 w 136"/>
                  <a:gd name="T7" fmla="*/ 21 h 148"/>
                  <a:gd name="T8" fmla="*/ 4 w 136"/>
                  <a:gd name="T9" fmla="*/ 28 h 148"/>
                  <a:gd name="T10" fmla="*/ 3 w 136"/>
                  <a:gd name="T11" fmla="*/ 29 h 148"/>
                  <a:gd name="T12" fmla="*/ 1 w 136"/>
                  <a:gd name="T13" fmla="*/ 30 h 148"/>
                  <a:gd name="T14" fmla="*/ 0 w 136"/>
                  <a:gd name="T15" fmla="*/ 26 h 148"/>
                  <a:gd name="T16" fmla="*/ 1 w 136"/>
                  <a:gd name="T17" fmla="*/ 15 h 148"/>
                  <a:gd name="T18" fmla="*/ 4 w 136"/>
                  <a:gd name="T19" fmla="*/ 4 h 148"/>
                  <a:gd name="T20" fmla="*/ 7 w 136"/>
                  <a:gd name="T21" fmla="*/ 0 h 148"/>
                  <a:gd name="T22" fmla="*/ 9 w 136"/>
                  <a:gd name="T23" fmla="*/ 0 h 148"/>
                  <a:gd name="T24" fmla="*/ 14 w 136"/>
                  <a:gd name="T25" fmla="*/ 3 h 148"/>
                  <a:gd name="T26" fmla="*/ 116 w 136"/>
                  <a:gd name="T27" fmla="*/ 3 h 148"/>
                  <a:gd name="T28" fmla="*/ 129 w 136"/>
                  <a:gd name="T29" fmla="*/ 3 h 148"/>
                  <a:gd name="T30" fmla="*/ 134 w 136"/>
                  <a:gd name="T31" fmla="*/ 1 h 148"/>
                  <a:gd name="T32" fmla="*/ 136 w 136"/>
                  <a:gd name="T33" fmla="*/ 3 h 148"/>
                  <a:gd name="T34" fmla="*/ 136 w 136"/>
                  <a:gd name="T35" fmla="*/ 5 h 148"/>
                  <a:gd name="T36" fmla="*/ 136 w 136"/>
                  <a:gd name="T37" fmla="*/ 29 h 148"/>
                  <a:gd name="T38" fmla="*/ 134 w 136"/>
                  <a:gd name="T39" fmla="*/ 32 h 148"/>
                  <a:gd name="T40" fmla="*/ 132 w 136"/>
                  <a:gd name="T41" fmla="*/ 30 h 148"/>
                  <a:gd name="T42" fmla="*/ 132 w 136"/>
                  <a:gd name="T43" fmla="*/ 26 h 148"/>
                  <a:gd name="T44" fmla="*/ 130 w 136"/>
                  <a:gd name="T45" fmla="*/ 23 h 148"/>
                  <a:gd name="T46" fmla="*/ 119 w 136"/>
                  <a:gd name="T47" fmla="*/ 16 h 148"/>
                  <a:gd name="T48" fmla="*/ 83 w 136"/>
                  <a:gd name="T49" fmla="*/ 15 h 148"/>
                  <a:gd name="T50" fmla="*/ 83 w 136"/>
                  <a:gd name="T51" fmla="*/ 92 h 148"/>
                  <a:gd name="T52" fmla="*/ 84 w 136"/>
                  <a:gd name="T53" fmla="*/ 133 h 148"/>
                  <a:gd name="T54" fmla="*/ 84 w 136"/>
                  <a:gd name="T55" fmla="*/ 137 h 148"/>
                  <a:gd name="T56" fmla="*/ 88 w 136"/>
                  <a:gd name="T57" fmla="*/ 142 h 148"/>
                  <a:gd name="T58" fmla="*/ 91 w 136"/>
                  <a:gd name="T59" fmla="*/ 144 h 148"/>
                  <a:gd name="T60" fmla="*/ 101 w 136"/>
                  <a:gd name="T61" fmla="*/ 144 h 148"/>
                  <a:gd name="T62" fmla="*/ 105 w 136"/>
                  <a:gd name="T63" fmla="*/ 146 h 148"/>
                  <a:gd name="T64" fmla="*/ 104 w 136"/>
                  <a:gd name="T65" fmla="*/ 148 h 148"/>
                  <a:gd name="T66" fmla="*/ 101 w 136"/>
                  <a:gd name="T67" fmla="*/ 148 h 148"/>
                  <a:gd name="T68" fmla="*/ 68 w 136"/>
                  <a:gd name="T69" fmla="*/ 148 h 148"/>
                  <a:gd name="T70" fmla="*/ 42 w 136"/>
                  <a:gd name="T71" fmla="*/ 148 h 148"/>
                  <a:gd name="T72" fmla="*/ 39 w 136"/>
                  <a:gd name="T73" fmla="*/ 146 h 148"/>
                  <a:gd name="T74" fmla="*/ 39 w 136"/>
                  <a:gd name="T75" fmla="*/ 145 h 148"/>
                  <a:gd name="T76" fmla="*/ 42 w 136"/>
                  <a:gd name="T77" fmla="*/ 144 h 148"/>
                  <a:gd name="T78" fmla="*/ 49 w 136"/>
                  <a:gd name="T79" fmla="*/ 144 h 148"/>
                  <a:gd name="T80" fmla="*/ 53 w 136"/>
                  <a:gd name="T81" fmla="*/ 140 h 148"/>
                  <a:gd name="T82" fmla="*/ 55 w 136"/>
                  <a:gd name="T83" fmla="*/ 133 h 148"/>
                  <a:gd name="T84" fmla="*/ 55 w 136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48">
                    <a:moveTo>
                      <a:pt x="55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18" y="16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34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6" y="3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0" y="23"/>
                    </a:lnTo>
                    <a:lnTo>
                      <a:pt x="126" y="19"/>
                    </a:lnTo>
                    <a:lnTo>
                      <a:pt x="119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4" y="145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4" y="148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42" y="148"/>
                    </a:lnTo>
                    <a:lnTo>
                      <a:pt x="42" y="148"/>
                    </a:lnTo>
                    <a:lnTo>
                      <a:pt x="39" y="148"/>
                    </a:lnTo>
                    <a:lnTo>
                      <a:pt x="39" y="146"/>
                    </a:lnTo>
                    <a:lnTo>
                      <a:pt x="39" y="146"/>
                    </a:lnTo>
                    <a:lnTo>
                      <a:pt x="39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9" y="144"/>
                    </a:lnTo>
                    <a:lnTo>
                      <a:pt x="49" y="144"/>
                    </a:lnTo>
                    <a:lnTo>
                      <a:pt x="51" y="142"/>
                    </a:lnTo>
                    <a:lnTo>
                      <a:pt x="53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16"/>
                    </a:lnTo>
                    <a:lnTo>
                      <a:pt x="55" y="92"/>
                    </a:lnTo>
                    <a:lnTo>
                      <a:pt x="5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7" name="Freeform 143"/>
              <p:cNvSpPr>
                <a:spLocks noEditPoints="1"/>
              </p:cNvSpPr>
              <p:nvPr/>
            </p:nvSpPr>
            <p:spPr bwMode="auto">
              <a:xfrm>
                <a:off x="5154719" y="2160159"/>
                <a:ext cx="142586" cy="129702"/>
              </a:xfrm>
              <a:custGeom>
                <a:avLst/>
                <a:gdLst>
                  <a:gd name="T0" fmla="*/ 54 w 166"/>
                  <a:gd name="T1" fmla="*/ 103 h 151"/>
                  <a:gd name="T2" fmla="*/ 51 w 166"/>
                  <a:gd name="T3" fmla="*/ 105 h 151"/>
                  <a:gd name="T4" fmla="*/ 41 w 166"/>
                  <a:gd name="T5" fmla="*/ 130 h 151"/>
                  <a:gd name="T6" fmla="*/ 38 w 166"/>
                  <a:gd name="T7" fmla="*/ 141 h 151"/>
                  <a:gd name="T8" fmla="*/ 38 w 166"/>
                  <a:gd name="T9" fmla="*/ 144 h 151"/>
                  <a:gd name="T10" fmla="*/ 42 w 166"/>
                  <a:gd name="T11" fmla="*/ 147 h 151"/>
                  <a:gd name="T12" fmla="*/ 49 w 166"/>
                  <a:gd name="T13" fmla="*/ 147 h 151"/>
                  <a:gd name="T14" fmla="*/ 51 w 166"/>
                  <a:gd name="T15" fmla="*/ 148 h 151"/>
                  <a:gd name="T16" fmla="*/ 51 w 166"/>
                  <a:gd name="T17" fmla="*/ 149 h 151"/>
                  <a:gd name="T18" fmla="*/ 49 w 166"/>
                  <a:gd name="T19" fmla="*/ 151 h 151"/>
                  <a:gd name="T20" fmla="*/ 26 w 166"/>
                  <a:gd name="T21" fmla="*/ 151 h 151"/>
                  <a:gd name="T22" fmla="*/ 4 w 166"/>
                  <a:gd name="T23" fmla="*/ 151 h 151"/>
                  <a:gd name="T24" fmla="*/ 1 w 166"/>
                  <a:gd name="T25" fmla="*/ 151 h 151"/>
                  <a:gd name="T26" fmla="*/ 0 w 166"/>
                  <a:gd name="T27" fmla="*/ 149 h 151"/>
                  <a:gd name="T28" fmla="*/ 3 w 166"/>
                  <a:gd name="T29" fmla="*/ 147 h 151"/>
                  <a:gd name="T30" fmla="*/ 8 w 166"/>
                  <a:gd name="T31" fmla="*/ 147 h 151"/>
                  <a:gd name="T32" fmla="*/ 14 w 166"/>
                  <a:gd name="T33" fmla="*/ 145 h 151"/>
                  <a:gd name="T34" fmla="*/ 21 w 166"/>
                  <a:gd name="T35" fmla="*/ 136 h 151"/>
                  <a:gd name="T36" fmla="*/ 76 w 166"/>
                  <a:gd name="T37" fmla="*/ 8 h 151"/>
                  <a:gd name="T38" fmla="*/ 79 w 166"/>
                  <a:gd name="T39" fmla="*/ 3 h 151"/>
                  <a:gd name="T40" fmla="*/ 83 w 166"/>
                  <a:gd name="T41" fmla="*/ 0 h 151"/>
                  <a:gd name="T42" fmla="*/ 84 w 166"/>
                  <a:gd name="T43" fmla="*/ 2 h 151"/>
                  <a:gd name="T44" fmla="*/ 88 w 166"/>
                  <a:gd name="T45" fmla="*/ 7 h 151"/>
                  <a:gd name="T46" fmla="*/ 140 w 166"/>
                  <a:gd name="T47" fmla="*/ 126 h 151"/>
                  <a:gd name="T48" fmla="*/ 145 w 166"/>
                  <a:gd name="T49" fmla="*/ 136 h 151"/>
                  <a:gd name="T50" fmla="*/ 153 w 166"/>
                  <a:gd name="T51" fmla="*/ 145 h 151"/>
                  <a:gd name="T52" fmla="*/ 157 w 166"/>
                  <a:gd name="T53" fmla="*/ 147 h 151"/>
                  <a:gd name="T54" fmla="*/ 163 w 166"/>
                  <a:gd name="T55" fmla="*/ 147 h 151"/>
                  <a:gd name="T56" fmla="*/ 166 w 166"/>
                  <a:gd name="T57" fmla="*/ 149 h 151"/>
                  <a:gd name="T58" fmla="*/ 166 w 166"/>
                  <a:gd name="T59" fmla="*/ 151 h 151"/>
                  <a:gd name="T60" fmla="*/ 158 w 166"/>
                  <a:gd name="T61" fmla="*/ 151 h 151"/>
                  <a:gd name="T62" fmla="*/ 120 w 166"/>
                  <a:gd name="T63" fmla="*/ 151 h 151"/>
                  <a:gd name="T64" fmla="*/ 114 w 166"/>
                  <a:gd name="T65" fmla="*/ 151 h 151"/>
                  <a:gd name="T66" fmla="*/ 113 w 166"/>
                  <a:gd name="T67" fmla="*/ 149 h 151"/>
                  <a:gd name="T68" fmla="*/ 114 w 166"/>
                  <a:gd name="T69" fmla="*/ 148 h 151"/>
                  <a:gd name="T70" fmla="*/ 116 w 166"/>
                  <a:gd name="T71" fmla="*/ 147 h 151"/>
                  <a:gd name="T72" fmla="*/ 117 w 166"/>
                  <a:gd name="T73" fmla="*/ 143 h 151"/>
                  <a:gd name="T74" fmla="*/ 103 w 166"/>
                  <a:gd name="T75" fmla="*/ 105 h 151"/>
                  <a:gd name="T76" fmla="*/ 100 w 166"/>
                  <a:gd name="T77" fmla="*/ 103 h 151"/>
                  <a:gd name="T78" fmla="*/ 96 w 166"/>
                  <a:gd name="T79" fmla="*/ 93 h 151"/>
                  <a:gd name="T80" fmla="*/ 97 w 166"/>
                  <a:gd name="T81" fmla="*/ 91 h 151"/>
                  <a:gd name="T82" fmla="*/ 78 w 166"/>
                  <a:gd name="T83" fmla="*/ 43 h 151"/>
                  <a:gd name="T84" fmla="*/ 78 w 166"/>
                  <a:gd name="T85" fmla="*/ 40 h 151"/>
                  <a:gd name="T86" fmla="*/ 76 w 166"/>
                  <a:gd name="T87" fmla="*/ 41 h 151"/>
                  <a:gd name="T88" fmla="*/ 57 w 166"/>
                  <a:gd name="T89" fmla="*/ 91 h 151"/>
                  <a:gd name="T90" fmla="*/ 57 w 166"/>
                  <a:gd name="T91" fmla="*/ 91 h 151"/>
                  <a:gd name="T92" fmla="*/ 96 w 166"/>
                  <a:gd name="T93" fmla="*/ 9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151">
                    <a:moveTo>
                      <a:pt x="54" y="103"/>
                    </a:moveTo>
                    <a:lnTo>
                      <a:pt x="54" y="103"/>
                    </a:lnTo>
                    <a:lnTo>
                      <a:pt x="53" y="103"/>
                    </a:lnTo>
                    <a:lnTo>
                      <a:pt x="51" y="105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38" y="136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5"/>
                    </a:lnTo>
                    <a:lnTo>
                      <a:pt x="42" y="147"/>
                    </a:lnTo>
                    <a:lnTo>
                      <a:pt x="46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49" y="151"/>
                    </a:lnTo>
                    <a:lnTo>
                      <a:pt x="49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14" y="145"/>
                    </a:lnTo>
                    <a:lnTo>
                      <a:pt x="18" y="141"/>
                    </a:lnTo>
                    <a:lnTo>
                      <a:pt x="21" y="136"/>
                    </a:lnTo>
                    <a:lnTo>
                      <a:pt x="25" y="130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9" y="3"/>
                    </a:lnTo>
                    <a:lnTo>
                      <a:pt x="82" y="2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5" y="136"/>
                    </a:lnTo>
                    <a:lnTo>
                      <a:pt x="149" y="143"/>
                    </a:lnTo>
                    <a:lnTo>
                      <a:pt x="153" y="145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6" y="148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20" y="151"/>
                    </a:lnTo>
                    <a:lnTo>
                      <a:pt x="120" y="151"/>
                    </a:lnTo>
                    <a:lnTo>
                      <a:pt x="114" y="151"/>
                    </a:lnTo>
                    <a:lnTo>
                      <a:pt x="114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17" y="143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1" y="103"/>
                    </a:lnTo>
                    <a:lnTo>
                      <a:pt x="100" y="103"/>
                    </a:lnTo>
                    <a:lnTo>
                      <a:pt x="54" y="103"/>
                    </a:lnTo>
                    <a:close/>
                    <a:moveTo>
                      <a:pt x="96" y="93"/>
                    </a:moveTo>
                    <a:lnTo>
                      <a:pt x="96" y="93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8" y="93"/>
                    </a:lnTo>
                    <a:lnTo>
                      <a:pt x="96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8" name="Freeform 144"/>
              <p:cNvSpPr>
                <a:spLocks/>
              </p:cNvSpPr>
              <p:nvPr/>
            </p:nvSpPr>
            <p:spPr bwMode="auto">
              <a:xfrm>
                <a:off x="5276690" y="2162736"/>
                <a:ext cx="117677" cy="127125"/>
              </a:xfrm>
              <a:custGeom>
                <a:avLst/>
                <a:gdLst>
                  <a:gd name="T0" fmla="*/ 26 w 137"/>
                  <a:gd name="T1" fmla="*/ 15 h 148"/>
                  <a:gd name="T2" fmla="*/ 20 w 137"/>
                  <a:gd name="T3" fmla="*/ 16 h 148"/>
                  <a:gd name="T4" fmla="*/ 11 w 137"/>
                  <a:gd name="T5" fmla="*/ 19 h 148"/>
                  <a:gd name="T6" fmla="*/ 8 w 137"/>
                  <a:gd name="T7" fmla="*/ 21 h 148"/>
                  <a:gd name="T8" fmla="*/ 4 w 137"/>
                  <a:gd name="T9" fmla="*/ 28 h 148"/>
                  <a:gd name="T10" fmla="*/ 4 w 137"/>
                  <a:gd name="T11" fmla="*/ 29 h 148"/>
                  <a:gd name="T12" fmla="*/ 1 w 137"/>
                  <a:gd name="T13" fmla="*/ 30 h 148"/>
                  <a:gd name="T14" fmla="*/ 0 w 137"/>
                  <a:gd name="T15" fmla="*/ 26 h 148"/>
                  <a:gd name="T16" fmla="*/ 3 w 137"/>
                  <a:gd name="T17" fmla="*/ 15 h 148"/>
                  <a:gd name="T18" fmla="*/ 4 w 137"/>
                  <a:gd name="T19" fmla="*/ 4 h 148"/>
                  <a:gd name="T20" fmla="*/ 7 w 137"/>
                  <a:gd name="T21" fmla="*/ 0 h 148"/>
                  <a:gd name="T22" fmla="*/ 9 w 137"/>
                  <a:gd name="T23" fmla="*/ 0 h 148"/>
                  <a:gd name="T24" fmla="*/ 16 w 137"/>
                  <a:gd name="T25" fmla="*/ 3 h 148"/>
                  <a:gd name="T26" fmla="*/ 116 w 137"/>
                  <a:gd name="T27" fmla="*/ 3 h 148"/>
                  <a:gd name="T28" fmla="*/ 129 w 137"/>
                  <a:gd name="T29" fmla="*/ 3 h 148"/>
                  <a:gd name="T30" fmla="*/ 136 w 137"/>
                  <a:gd name="T31" fmla="*/ 1 h 148"/>
                  <a:gd name="T32" fmla="*/ 137 w 137"/>
                  <a:gd name="T33" fmla="*/ 3 h 148"/>
                  <a:gd name="T34" fmla="*/ 137 w 137"/>
                  <a:gd name="T35" fmla="*/ 5 h 148"/>
                  <a:gd name="T36" fmla="*/ 136 w 137"/>
                  <a:gd name="T37" fmla="*/ 29 h 148"/>
                  <a:gd name="T38" fmla="*/ 134 w 137"/>
                  <a:gd name="T39" fmla="*/ 32 h 148"/>
                  <a:gd name="T40" fmla="*/ 133 w 137"/>
                  <a:gd name="T41" fmla="*/ 30 h 148"/>
                  <a:gd name="T42" fmla="*/ 132 w 137"/>
                  <a:gd name="T43" fmla="*/ 26 h 148"/>
                  <a:gd name="T44" fmla="*/ 131 w 137"/>
                  <a:gd name="T45" fmla="*/ 23 h 148"/>
                  <a:gd name="T46" fmla="*/ 120 w 137"/>
                  <a:gd name="T47" fmla="*/ 16 h 148"/>
                  <a:gd name="T48" fmla="*/ 83 w 137"/>
                  <a:gd name="T49" fmla="*/ 15 h 148"/>
                  <a:gd name="T50" fmla="*/ 83 w 137"/>
                  <a:gd name="T51" fmla="*/ 92 h 148"/>
                  <a:gd name="T52" fmla="*/ 84 w 137"/>
                  <a:gd name="T53" fmla="*/ 133 h 148"/>
                  <a:gd name="T54" fmla="*/ 86 w 137"/>
                  <a:gd name="T55" fmla="*/ 137 h 148"/>
                  <a:gd name="T56" fmla="*/ 88 w 137"/>
                  <a:gd name="T57" fmla="*/ 142 h 148"/>
                  <a:gd name="T58" fmla="*/ 92 w 137"/>
                  <a:gd name="T59" fmla="*/ 144 h 148"/>
                  <a:gd name="T60" fmla="*/ 103 w 137"/>
                  <a:gd name="T61" fmla="*/ 144 h 148"/>
                  <a:gd name="T62" fmla="*/ 106 w 137"/>
                  <a:gd name="T63" fmla="*/ 146 h 148"/>
                  <a:gd name="T64" fmla="*/ 104 w 137"/>
                  <a:gd name="T65" fmla="*/ 148 h 148"/>
                  <a:gd name="T66" fmla="*/ 102 w 137"/>
                  <a:gd name="T67" fmla="*/ 148 h 148"/>
                  <a:gd name="T68" fmla="*/ 70 w 137"/>
                  <a:gd name="T69" fmla="*/ 148 h 148"/>
                  <a:gd name="T70" fmla="*/ 44 w 137"/>
                  <a:gd name="T71" fmla="*/ 148 h 148"/>
                  <a:gd name="T72" fmla="*/ 40 w 137"/>
                  <a:gd name="T73" fmla="*/ 146 h 148"/>
                  <a:gd name="T74" fmla="*/ 40 w 137"/>
                  <a:gd name="T75" fmla="*/ 145 h 148"/>
                  <a:gd name="T76" fmla="*/ 42 w 137"/>
                  <a:gd name="T77" fmla="*/ 144 h 148"/>
                  <a:gd name="T78" fmla="*/ 50 w 137"/>
                  <a:gd name="T79" fmla="*/ 144 h 148"/>
                  <a:gd name="T80" fmla="*/ 54 w 137"/>
                  <a:gd name="T81" fmla="*/ 140 h 148"/>
                  <a:gd name="T82" fmla="*/ 55 w 137"/>
                  <a:gd name="T83" fmla="*/ 133 h 148"/>
                  <a:gd name="T84" fmla="*/ 57 w 137"/>
                  <a:gd name="T85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7" h="148">
                    <a:moveTo>
                      <a:pt x="57" y="15"/>
                    </a:moveTo>
                    <a:lnTo>
                      <a:pt x="26" y="15"/>
                    </a:lnTo>
                    <a:lnTo>
                      <a:pt x="26" y="15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6" y="30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3" y="30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1" y="23"/>
                    </a:lnTo>
                    <a:lnTo>
                      <a:pt x="127" y="19"/>
                    </a:lnTo>
                    <a:lnTo>
                      <a:pt x="120" y="16"/>
                    </a:lnTo>
                    <a:lnTo>
                      <a:pt x="108" y="15"/>
                    </a:lnTo>
                    <a:lnTo>
                      <a:pt x="83" y="15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116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103" y="144"/>
                    </a:lnTo>
                    <a:lnTo>
                      <a:pt x="103" y="144"/>
                    </a:lnTo>
                    <a:lnTo>
                      <a:pt x="104" y="145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4" y="148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1" y="148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0" y="145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3" y="142"/>
                    </a:lnTo>
                    <a:lnTo>
                      <a:pt x="54" y="14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7" y="116"/>
                    </a:lnTo>
                    <a:lnTo>
                      <a:pt x="57" y="92"/>
                    </a:lnTo>
                    <a:lnTo>
                      <a:pt x="5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29" name="Freeform 145"/>
              <p:cNvSpPr>
                <a:spLocks/>
              </p:cNvSpPr>
              <p:nvPr/>
            </p:nvSpPr>
            <p:spPr bwMode="auto">
              <a:xfrm>
                <a:off x="5396944" y="2165312"/>
                <a:ext cx="57550" cy="124548"/>
              </a:xfrm>
              <a:custGeom>
                <a:avLst/>
                <a:gdLst>
                  <a:gd name="T0" fmla="*/ 18 w 67"/>
                  <a:gd name="T1" fmla="*/ 55 h 145"/>
                  <a:gd name="T2" fmla="*/ 17 w 67"/>
                  <a:gd name="T3" fmla="*/ 14 h 145"/>
                  <a:gd name="T4" fmla="*/ 16 w 67"/>
                  <a:gd name="T5" fmla="*/ 8 h 145"/>
                  <a:gd name="T6" fmla="*/ 10 w 67"/>
                  <a:gd name="T7" fmla="*/ 4 h 145"/>
                  <a:gd name="T8" fmla="*/ 4 w 67"/>
                  <a:gd name="T9" fmla="*/ 4 h 145"/>
                  <a:gd name="T10" fmla="*/ 1 w 67"/>
                  <a:gd name="T11" fmla="*/ 2 h 145"/>
                  <a:gd name="T12" fmla="*/ 0 w 67"/>
                  <a:gd name="T13" fmla="*/ 1 h 145"/>
                  <a:gd name="T14" fmla="*/ 5 w 67"/>
                  <a:gd name="T15" fmla="*/ 0 h 145"/>
                  <a:gd name="T16" fmla="*/ 31 w 67"/>
                  <a:gd name="T17" fmla="*/ 0 h 145"/>
                  <a:gd name="T18" fmla="*/ 58 w 67"/>
                  <a:gd name="T19" fmla="*/ 0 h 145"/>
                  <a:gd name="T20" fmla="*/ 60 w 67"/>
                  <a:gd name="T21" fmla="*/ 0 h 145"/>
                  <a:gd name="T22" fmla="*/ 62 w 67"/>
                  <a:gd name="T23" fmla="*/ 1 h 145"/>
                  <a:gd name="T24" fmla="*/ 58 w 67"/>
                  <a:gd name="T25" fmla="*/ 4 h 145"/>
                  <a:gd name="T26" fmla="*/ 52 w 67"/>
                  <a:gd name="T27" fmla="*/ 4 h 145"/>
                  <a:gd name="T28" fmla="*/ 48 w 67"/>
                  <a:gd name="T29" fmla="*/ 5 h 145"/>
                  <a:gd name="T30" fmla="*/ 46 w 67"/>
                  <a:gd name="T31" fmla="*/ 10 h 145"/>
                  <a:gd name="T32" fmla="*/ 45 w 67"/>
                  <a:gd name="T33" fmla="*/ 14 h 145"/>
                  <a:gd name="T34" fmla="*/ 45 w 67"/>
                  <a:gd name="T35" fmla="*/ 89 h 145"/>
                  <a:gd name="T36" fmla="*/ 45 w 67"/>
                  <a:gd name="T37" fmla="*/ 114 h 145"/>
                  <a:gd name="T38" fmla="*/ 46 w 67"/>
                  <a:gd name="T39" fmla="*/ 131 h 145"/>
                  <a:gd name="T40" fmla="*/ 47 w 67"/>
                  <a:gd name="T41" fmla="*/ 138 h 145"/>
                  <a:gd name="T42" fmla="*/ 54 w 67"/>
                  <a:gd name="T43" fmla="*/ 141 h 145"/>
                  <a:gd name="T44" fmla="*/ 63 w 67"/>
                  <a:gd name="T45" fmla="*/ 141 h 145"/>
                  <a:gd name="T46" fmla="*/ 66 w 67"/>
                  <a:gd name="T47" fmla="*/ 142 h 145"/>
                  <a:gd name="T48" fmla="*/ 67 w 67"/>
                  <a:gd name="T49" fmla="*/ 143 h 145"/>
                  <a:gd name="T50" fmla="*/ 63 w 67"/>
                  <a:gd name="T51" fmla="*/ 145 h 145"/>
                  <a:gd name="T52" fmla="*/ 30 w 67"/>
                  <a:gd name="T53" fmla="*/ 145 h 145"/>
                  <a:gd name="T54" fmla="*/ 5 w 67"/>
                  <a:gd name="T55" fmla="*/ 145 h 145"/>
                  <a:gd name="T56" fmla="*/ 1 w 67"/>
                  <a:gd name="T57" fmla="*/ 145 h 145"/>
                  <a:gd name="T58" fmla="*/ 1 w 67"/>
                  <a:gd name="T59" fmla="*/ 143 h 145"/>
                  <a:gd name="T60" fmla="*/ 4 w 67"/>
                  <a:gd name="T61" fmla="*/ 141 h 145"/>
                  <a:gd name="T62" fmla="*/ 10 w 67"/>
                  <a:gd name="T63" fmla="*/ 141 h 145"/>
                  <a:gd name="T64" fmla="*/ 13 w 67"/>
                  <a:gd name="T65" fmla="*/ 139 h 145"/>
                  <a:gd name="T66" fmla="*/ 17 w 67"/>
                  <a:gd name="T67" fmla="*/ 131 h 145"/>
                  <a:gd name="T68" fmla="*/ 18 w 67"/>
                  <a:gd name="T69" fmla="*/ 114 h 145"/>
                  <a:gd name="T70" fmla="*/ 18 w 67"/>
                  <a:gd name="T71" fmla="*/ 5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5">
                    <a:moveTo>
                      <a:pt x="18" y="55"/>
                    </a:moveTo>
                    <a:lnTo>
                      <a:pt x="18" y="5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8" y="5"/>
                    </a:lnTo>
                    <a:lnTo>
                      <a:pt x="47" y="8"/>
                    </a:lnTo>
                    <a:lnTo>
                      <a:pt x="46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55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5" y="114"/>
                    </a:lnTo>
                    <a:lnTo>
                      <a:pt x="46" y="131"/>
                    </a:lnTo>
                    <a:lnTo>
                      <a:pt x="46" y="131"/>
                    </a:lnTo>
                    <a:lnTo>
                      <a:pt x="46" y="135"/>
                    </a:lnTo>
                    <a:lnTo>
                      <a:pt x="47" y="138"/>
                    </a:lnTo>
                    <a:lnTo>
                      <a:pt x="50" y="139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1"/>
                    </a:lnTo>
                    <a:lnTo>
                      <a:pt x="63" y="141"/>
                    </a:lnTo>
                    <a:lnTo>
                      <a:pt x="66" y="142"/>
                    </a:lnTo>
                    <a:lnTo>
                      <a:pt x="67" y="143"/>
                    </a:lnTo>
                    <a:lnTo>
                      <a:pt x="67" y="143"/>
                    </a:lnTo>
                    <a:lnTo>
                      <a:pt x="66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30" y="145"/>
                    </a:lnTo>
                    <a:lnTo>
                      <a:pt x="30" y="145"/>
                    </a:lnTo>
                    <a:lnTo>
                      <a:pt x="5" y="145"/>
                    </a:lnTo>
                    <a:lnTo>
                      <a:pt x="5" y="145"/>
                    </a:lnTo>
                    <a:lnTo>
                      <a:pt x="1" y="145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4" y="141"/>
                    </a:lnTo>
                    <a:lnTo>
                      <a:pt x="4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3" y="139"/>
                    </a:lnTo>
                    <a:lnTo>
                      <a:pt x="16" y="138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8" y="114"/>
                    </a:lnTo>
                    <a:lnTo>
                      <a:pt x="18" y="89"/>
                    </a:lnTo>
                    <a:lnTo>
                      <a:pt x="1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5455353" y="2162736"/>
                <a:ext cx="141728" cy="128843"/>
              </a:xfrm>
              <a:custGeom>
                <a:avLst/>
                <a:gdLst>
                  <a:gd name="T0" fmla="*/ 0 w 165"/>
                  <a:gd name="T1" fmla="*/ 75 h 150"/>
                  <a:gd name="T2" fmla="*/ 4 w 165"/>
                  <a:gd name="T3" fmla="*/ 50 h 150"/>
                  <a:gd name="T4" fmla="*/ 19 w 165"/>
                  <a:gd name="T5" fmla="*/ 25 h 150"/>
                  <a:gd name="T6" fmla="*/ 31 w 165"/>
                  <a:gd name="T7" fmla="*/ 15 h 150"/>
                  <a:gd name="T8" fmla="*/ 45 w 165"/>
                  <a:gd name="T9" fmla="*/ 7 h 150"/>
                  <a:gd name="T10" fmla="*/ 62 w 165"/>
                  <a:gd name="T11" fmla="*/ 1 h 150"/>
                  <a:gd name="T12" fmla="*/ 83 w 165"/>
                  <a:gd name="T13" fmla="*/ 0 h 150"/>
                  <a:gd name="T14" fmla="*/ 102 w 165"/>
                  <a:gd name="T15" fmla="*/ 1 h 150"/>
                  <a:gd name="T16" fmla="*/ 131 w 165"/>
                  <a:gd name="T17" fmla="*/ 11 h 150"/>
                  <a:gd name="T18" fmla="*/ 152 w 165"/>
                  <a:gd name="T19" fmla="*/ 29 h 150"/>
                  <a:gd name="T20" fmla="*/ 160 w 165"/>
                  <a:gd name="T21" fmla="*/ 42 h 150"/>
                  <a:gd name="T22" fmla="*/ 165 w 165"/>
                  <a:gd name="T23" fmla="*/ 71 h 150"/>
                  <a:gd name="T24" fmla="*/ 164 w 165"/>
                  <a:gd name="T25" fmla="*/ 88 h 150"/>
                  <a:gd name="T26" fmla="*/ 152 w 165"/>
                  <a:gd name="T27" fmla="*/ 116 h 150"/>
                  <a:gd name="T28" fmla="*/ 137 w 165"/>
                  <a:gd name="T29" fmla="*/ 133 h 150"/>
                  <a:gd name="T30" fmla="*/ 124 w 165"/>
                  <a:gd name="T31" fmla="*/ 141 h 150"/>
                  <a:gd name="T32" fmla="*/ 108 w 165"/>
                  <a:gd name="T33" fmla="*/ 148 h 150"/>
                  <a:gd name="T34" fmla="*/ 91 w 165"/>
                  <a:gd name="T35" fmla="*/ 150 h 150"/>
                  <a:gd name="T36" fmla="*/ 82 w 165"/>
                  <a:gd name="T37" fmla="*/ 150 h 150"/>
                  <a:gd name="T38" fmla="*/ 61 w 165"/>
                  <a:gd name="T39" fmla="*/ 149 h 150"/>
                  <a:gd name="T40" fmla="*/ 44 w 165"/>
                  <a:gd name="T41" fmla="*/ 144 h 150"/>
                  <a:gd name="T42" fmla="*/ 31 w 165"/>
                  <a:gd name="T43" fmla="*/ 136 h 150"/>
                  <a:gd name="T44" fmla="*/ 19 w 165"/>
                  <a:gd name="T45" fmla="*/ 125 h 150"/>
                  <a:gd name="T46" fmla="*/ 4 w 165"/>
                  <a:gd name="T47" fmla="*/ 102 h 150"/>
                  <a:gd name="T48" fmla="*/ 0 w 165"/>
                  <a:gd name="T49" fmla="*/ 75 h 150"/>
                  <a:gd name="T50" fmla="*/ 135 w 165"/>
                  <a:gd name="T51" fmla="*/ 79 h 150"/>
                  <a:gd name="T52" fmla="*/ 135 w 165"/>
                  <a:gd name="T53" fmla="*/ 63 h 150"/>
                  <a:gd name="T54" fmla="*/ 125 w 165"/>
                  <a:gd name="T55" fmla="*/ 38 h 150"/>
                  <a:gd name="T56" fmla="*/ 110 w 165"/>
                  <a:gd name="T57" fmla="*/ 21 h 150"/>
                  <a:gd name="T58" fmla="*/ 90 w 165"/>
                  <a:gd name="T59" fmla="*/ 11 h 150"/>
                  <a:gd name="T60" fmla="*/ 78 w 165"/>
                  <a:gd name="T61" fmla="*/ 11 h 150"/>
                  <a:gd name="T62" fmla="*/ 61 w 165"/>
                  <a:gd name="T63" fmla="*/ 12 h 150"/>
                  <a:gd name="T64" fmla="*/ 45 w 165"/>
                  <a:gd name="T65" fmla="*/ 23 h 150"/>
                  <a:gd name="T66" fmla="*/ 33 w 165"/>
                  <a:gd name="T67" fmla="*/ 40 h 150"/>
                  <a:gd name="T68" fmla="*/ 29 w 165"/>
                  <a:gd name="T69" fmla="*/ 70 h 150"/>
                  <a:gd name="T70" fmla="*/ 31 w 165"/>
                  <a:gd name="T71" fmla="*/ 84 h 150"/>
                  <a:gd name="T72" fmla="*/ 38 w 165"/>
                  <a:gd name="T73" fmla="*/ 109 h 150"/>
                  <a:gd name="T74" fmla="*/ 54 w 165"/>
                  <a:gd name="T75" fmla="*/ 128 h 150"/>
                  <a:gd name="T76" fmla="*/ 77 w 165"/>
                  <a:gd name="T77" fmla="*/ 138 h 150"/>
                  <a:gd name="T78" fmla="*/ 90 w 165"/>
                  <a:gd name="T79" fmla="*/ 140 h 150"/>
                  <a:gd name="T80" fmla="*/ 103 w 165"/>
                  <a:gd name="T81" fmla="*/ 138 h 150"/>
                  <a:gd name="T82" fmla="*/ 117 w 165"/>
                  <a:gd name="T83" fmla="*/ 131 h 150"/>
                  <a:gd name="T84" fmla="*/ 131 w 165"/>
                  <a:gd name="T85" fmla="*/ 112 h 150"/>
                  <a:gd name="T86" fmla="*/ 135 w 165"/>
                  <a:gd name="T87" fmla="*/ 7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150">
                    <a:moveTo>
                      <a:pt x="0" y="75"/>
                    </a:moveTo>
                    <a:lnTo>
                      <a:pt x="0" y="75"/>
                    </a:lnTo>
                    <a:lnTo>
                      <a:pt x="0" y="62"/>
                    </a:lnTo>
                    <a:lnTo>
                      <a:pt x="4" y="50"/>
                    </a:lnTo>
                    <a:lnTo>
                      <a:pt x="11" y="37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5" y="7"/>
                    </a:lnTo>
                    <a:lnTo>
                      <a:pt x="53" y="4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02" y="1"/>
                    </a:lnTo>
                    <a:lnTo>
                      <a:pt x="117" y="5"/>
                    </a:lnTo>
                    <a:lnTo>
                      <a:pt x="131" y="11"/>
                    </a:lnTo>
                    <a:lnTo>
                      <a:pt x="142" y="20"/>
                    </a:lnTo>
                    <a:lnTo>
                      <a:pt x="152" y="29"/>
                    </a:lnTo>
                    <a:lnTo>
                      <a:pt x="156" y="36"/>
                    </a:lnTo>
                    <a:lnTo>
                      <a:pt x="160" y="42"/>
                    </a:lnTo>
                    <a:lnTo>
                      <a:pt x="164" y="57"/>
                    </a:lnTo>
                    <a:lnTo>
                      <a:pt x="165" y="71"/>
                    </a:lnTo>
                    <a:lnTo>
                      <a:pt x="165" y="71"/>
                    </a:lnTo>
                    <a:lnTo>
                      <a:pt x="164" y="88"/>
                    </a:lnTo>
                    <a:lnTo>
                      <a:pt x="160" y="103"/>
                    </a:lnTo>
                    <a:lnTo>
                      <a:pt x="152" y="116"/>
                    </a:lnTo>
                    <a:lnTo>
                      <a:pt x="142" y="128"/>
                    </a:lnTo>
                    <a:lnTo>
                      <a:pt x="137" y="133"/>
                    </a:lnTo>
                    <a:lnTo>
                      <a:pt x="131" y="137"/>
                    </a:lnTo>
                    <a:lnTo>
                      <a:pt x="124" y="141"/>
                    </a:lnTo>
                    <a:lnTo>
                      <a:pt x="116" y="145"/>
                    </a:lnTo>
                    <a:lnTo>
                      <a:pt x="108" y="148"/>
                    </a:lnTo>
                    <a:lnTo>
                      <a:pt x="99" y="149"/>
                    </a:lnTo>
                    <a:lnTo>
                      <a:pt x="91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71" y="150"/>
                    </a:lnTo>
                    <a:lnTo>
                      <a:pt x="61" y="149"/>
                    </a:lnTo>
                    <a:lnTo>
                      <a:pt x="52" y="146"/>
                    </a:lnTo>
                    <a:lnTo>
                      <a:pt x="44" y="144"/>
                    </a:lnTo>
                    <a:lnTo>
                      <a:pt x="37" y="140"/>
                    </a:lnTo>
                    <a:lnTo>
                      <a:pt x="31" y="136"/>
                    </a:lnTo>
                    <a:lnTo>
                      <a:pt x="24" y="131"/>
                    </a:lnTo>
                    <a:lnTo>
                      <a:pt x="19" y="125"/>
                    </a:lnTo>
                    <a:lnTo>
                      <a:pt x="11" y="115"/>
                    </a:lnTo>
                    <a:lnTo>
                      <a:pt x="4" y="102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35" y="79"/>
                    </a:moveTo>
                    <a:lnTo>
                      <a:pt x="135" y="79"/>
                    </a:lnTo>
                    <a:lnTo>
                      <a:pt x="135" y="63"/>
                    </a:lnTo>
                    <a:lnTo>
                      <a:pt x="131" y="50"/>
                    </a:lnTo>
                    <a:lnTo>
                      <a:pt x="125" y="38"/>
                    </a:lnTo>
                    <a:lnTo>
                      <a:pt x="119" y="29"/>
                    </a:lnTo>
                    <a:lnTo>
                      <a:pt x="110" y="21"/>
                    </a:lnTo>
                    <a:lnTo>
                      <a:pt x="100" y="15"/>
                    </a:lnTo>
                    <a:lnTo>
                      <a:pt x="90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69" y="11"/>
                    </a:lnTo>
                    <a:lnTo>
                      <a:pt x="61" y="12"/>
                    </a:lnTo>
                    <a:lnTo>
                      <a:pt x="53" y="16"/>
                    </a:lnTo>
                    <a:lnTo>
                      <a:pt x="45" y="23"/>
                    </a:lnTo>
                    <a:lnTo>
                      <a:pt x="38" y="29"/>
                    </a:lnTo>
                    <a:lnTo>
                      <a:pt x="33" y="40"/>
                    </a:lnTo>
                    <a:lnTo>
                      <a:pt x="31" y="53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1" y="84"/>
                    </a:lnTo>
                    <a:lnTo>
                      <a:pt x="33" y="98"/>
                    </a:lnTo>
                    <a:lnTo>
                      <a:pt x="38" y="109"/>
                    </a:lnTo>
                    <a:lnTo>
                      <a:pt x="45" y="120"/>
                    </a:lnTo>
                    <a:lnTo>
                      <a:pt x="54" y="128"/>
                    </a:lnTo>
                    <a:lnTo>
                      <a:pt x="65" y="134"/>
                    </a:lnTo>
                    <a:lnTo>
                      <a:pt x="77" y="138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95" y="140"/>
                    </a:lnTo>
                    <a:lnTo>
                      <a:pt x="103" y="138"/>
                    </a:lnTo>
                    <a:lnTo>
                      <a:pt x="110" y="136"/>
                    </a:lnTo>
                    <a:lnTo>
                      <a:pt x="117" y="131"/>
                    </a:lnTo>
                    <a:lnTo>
                      <a:pt x="124" y="123"/>
                    </a:lnTo>
                    <a:lnTo>
                      <a:pt x="131" y="112"/>
                    </a:lnTo>
                    <a:lnTo>
                      <a:pt x="133" y="98"/>
                    </a:lnTo>
                    <a:lnTo>
                      <a:pt x="135" y="79"/>
                    </a:lnTo>
                    <a:lnTo>
                      <a:pt x="135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31" name="Freeform 147"/>
              <p:cNvSpPr>
                <a:spLocks/>
              </p:cNvSpPr>
              <p:nvPr/>
            </p:nvSpPr>
            <p:spPr bwMode="auto">
              <a:xfrm>
                <a:off x="5601375" y="2161877"/>
                <a:ext cx="145164" cy="129702"/>
              </a:xfrm>
              <a:custGeom>
                <a:avLst/>
                <a:gdLst>
                  <a:gd name="T0" fmla="*/ 36 w 169"/>
                  <a:gd name="T1" fmla="*/ 122 h 151"/>
                  <a:gd name="T2" fmla="*/ 37 w 169"/>
                  <a:gd name="T3" fmla="*/ 138 h 151"/>
                  <a:gd name="T4" fmla="*/ 42 w 169"/>
                  <a:gd name="T5" fmla="*/ 143 h 151"/>
                  <a:gd name="T6" fmla="*/ 48 w 169"/>
                  <a:gd name="T7" fmla="*/ 145 h 151"/>
                  <a:gd name="T8" fmla="*/ 53 w 169"/>
                  <a:gd name="T9" fmla="*/ 145 h 151"/>
                  <a:gd name="T10" fmla="*/ 55 w 169"/>
                  <a:gd name="T11" fmla="*/ 147 h 151"/>
                  <a:gd name="T12" fmla="*/ 54 w 169"/>
                  <a:gd name="T13" fmla="*/ 149 h 151"/>
                  <a:gd name="T14" fmla="*/ 51 w 169"/>
                  <a:gd name="T15" fmla="*/ 149 h 151"/>
                  <a:gd name="T16" fmla="*/ 25 w 169"/>
                  <a:gd name="T17" fmla="*/ 149 h 151"/>
                  <a:gd name="T18" fmla="*/ 4 w 169"/>
                  <a:gd name="T19" fmla="*/ 149 h 151"/>
                  <a:gd name="T20" fmla="*/ 0 w 169"/>
                  <a:gd name="T21" fmla="*/ 149 h 151"/>
                  <a:gd name="T22" fmla="*/ 0 w 169"/>
                  <a:gd name="T23" fmla="*/ 147 h 151"/>
                  <a:gd name="T24" fmla="*/ 3 w 169"/>
                  <a:gd name="T25" fmla="*/ 145 h 151"/>
                  <a:gd name="T26" fmla="*/ 12 w 169"/>
                  <a:gd name="T27" fmla="*/ 145 h 151"/>
                  <a:gd name="T28" fmla="*/ 15 w 169"/>
                  <a:gd name="T29" fmla="*/ 142 h 151"/>
                  <a:gd name="T30" fmla="*/ 17 w 169"/>
                  <a:gd name="T31" fmla="*/ 132 h 151"/>
                  <a:gd name="T32" fmla="*/ 20 w 169"/>
                  <a:gd name="T33" fmla="*/ 6 h 151"/>
                  <a:gd name="T34" fmla="*/ 21 w 169"/>
                  <a:gd name="T35" fmla="*/ 2 h 151"/>
                  <a:gd name="T36" fmla="*/ 24 w 169"/>
                  <a:gd name="T37" fmla="*/ 0 h 151"/>
                  <a:gd name="T38" fmla="*/ 25 w 169"/>
                  <a:gd name="T39" fmla="*/ 1 h 151"/>
                  <a:gd name="T40" fmla="*/ 32 w 169"/>
                  <a:gd name="T41" fmla="*/ 6 h 151"/>
                  <a:gd name="T42" fmla="*/ 94 w 169"/>
                  <a:gd name="T43" fmla="*/ 68 h 151"/>
                  <a:gd name="T44" fmla="*/ 136 w 169"/>
                  <a:gd name="T45" fmla="*/ 112 h 151"/>
                  <a:gd name="T46" fmla="*/ 134 w 169"/>
                  <a:gd name="T47" fmla="*/ 26 h 151"/>
                  <a:gd name="T48" fmla="*/ 134 w 169"/>
                  <a:gd name="T49" fmla="*/ 18 h 151"/>
                  <a:gd name="T50" fmla="*/ 132 w 169"/>
                  <a:gd name="T51" fmla="*/ 10 h 151"/>
                  <a:gd name="T52" fmla="*/ 128 w 169"/>
                  <a:gd name="T53" fmla="*/ 9 h 151"/>
                  <a:gd name="T54" fmla="*/ 117 w 169"/>
                  <a:gd name="T55" fmla="*/ 8 h 151"/>
                  <a:gd name="T56" fmla="*/ 115 w 169"/>
                  <a:gd name="T57" fmla="*/ 6 h 151"/>
                  <a:gd name="T58" fmla="*/ 115 w 169"/>
                  <a:gd name="T59" fmla="*/ 5 h 151"/>
                  <a:gd name="T60" fmla="*/ 116 w 169"/>
                  <a:gd name="T61" fmla="*/ 4 h 151"/>
                  <a:gd name="T62" fmla="*/ 120 w 169"/>
                  <a:gd name="T63" fmla="*/ 4 h 151"/>
                  <a:gd name="T64" fmla="*/ 145 w 169"/>
                  <a:gd name="T65" fmla="*/ 4 h 151"/>
                  <a:gd name="T66" fmla="*/ 165 w 169"/>
                  <a:gd name="T67" fmla="*/ 4 h 151"/>
                  <a:gd name="T68" fmla="*/ 169 w 169"/>
                  <a:gd name="T69" fmla="*/ 5 h 151"/>
                  <a:gd name="T70" fmla="*/ 169 w 169"/>
                  <a:gd name="T71" fmla="*/ 6 h 151"/>
                  <a:gd name="T72" fmla="*/ 166 w 169"/>
                  <a:gd name="T73" fmla="*/ 8 h 151"/>
                  <a:gd name="T74" fmla="*/ 159 w 169"/>
                  <a:gd name="T75" fmla="*/ 8 h 151"/>
                  <a:gd name="T76" fmla="*/ 154 w 169"/>
                  <a:gd name="T77" fmla="*/ 13 h 151"/>
                  <a:gd name="T78" fmla="*/ 153 w 169"/>
                  <a:gd name="T79" fmla="*/ 24 h 151"/>
                  <a:gd name="T80" fmla="*/ 150 w 169"/>
                  <a:gd name="T81" fmla="*/ 146 h 151"/>
                  <a:gd name="T82" fmla="*/ 146 w 169"/>
                  <a:gd name="T83" fmla="*/ 151 h 151"/>
                  <a:gd name="T84" fmla="*/ 142 w 169"/>
                  <a:gd name="T85" fmla="*/ 150 h 151"/>
                  <a:gd name="T86" fmla="*/ 138 w 169"/>
                  <a:gd name="T87" fmla="*/ 147 h 151"/>
                  <a:gd name="T88" fmla="*/ 80 w 169"/>
                  <a:gd name="T89" fmla="*/ 92 h 151"/>
                  <a:gd name="T90" fmla="*/ 34 w 169"/>
                  <a:gd name="T91" fmla="*/ 45 h 151"/>
                  <a:gd name="T92" fmla="*/ 36 w 169"/>
                  <a:gd name="T93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151">
                    <a:moveTo>
                      <a:pt x="36" y="122"/>
                    </a:moveTo>
                    <a:lnTo>
                      <a:pt x="36" y="122"/>
                    </a:lnTo>
                    <a:lnTo>
                      <a:pt x="36" y="133"/>
                    </a:lnTo>
                    <a:lnTo>
                      <a:pt x="37" y="138"/>
                    </a:lnTo>
                    <a:lnTo>
                      <a:pt x="40" y="142"/>
                    </a:lnTo>
                    <a:lnTo>
                      <a:pt x="42" y="143"/>
                    </a:lnTo>
                    <a:lnTo>
                      <a:pt x="42" y="143"/>
                    </a:lnTo>
                    <a:lnTo>
                      <a:pt x="48" y="145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5" y="146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4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17" y="132"/>
                    </a:lnTo>
                    <a:lnTo>
                      <a:pt x="19" y="121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36" y="112"/>
                    </a:lnTo>
                    <a:lnTo>
                      <a:pt x="137" y="112"/>
                    </a:lnTo>
                    <a:lnTo>
                      <a:pt x="134" y="26"/>
                    </a:lnTo>
                    <a:lnTo>
                      <a:pt x="134" y="26"/>
                    </a:lnTo>
                    <a:lnTo>
                      <a:pt x="134" y="18"/>
                    </a:lnTo>
                    <a:lnTo>
                      <a:pt x="133" y="13"/>
                    </a:lnTo>
                    <a:lnTo>
                      <a:pt x="132" y="10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23" y="8"/>
                    </a:lnTo>
                    <a:lnTo>
                      <a:pt x="117" y="8"/>
                    </a:lnTo>
                    <a:lnTo>
                      <a:pt x="117" y="8"/>
                    </a:lnTo>
                    <a:lnTo>
                      <a:pt x="115" y="6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7" y="4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9" y="6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3"/>
                    </a:lnTo>
                    <a:lnTo>
                      <a:pt x="153" y="17"/>
                    </a:lnTo>
                    <a:lnTo>
                      <a:pt x="153" y="24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49" y="150"/>
                    </a:lnTo>
                    <a:lnTo>
                      <a:pt x="146" y="151"/>
                    </a:lnTo>
                    <a:lnTo>
                      <a:pt x="146" y="151"/>
                    </a:lnTo>
                    <a:lnTo>
                      <a:pt x="142" y="150"/>
                    </a:lnTo>
                    <a:lnTo>
                      <a:pt x="138" y="147"/>
                    </a:lnTo>
                    <a:lnTo>
                      <a:pt x="138" y="147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50" y="62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772119" y="5391353"/>
              <a:ext cx="1534797" cy="328077"/>
              <a:chOff x="4709780" y="2337103"/>
              <a:chExt cx="699189" cy="149458"/>
            </a:xfrm>
            <a:grpFill/>
          </p:grpSpPr>
          <p:sp>
            <p:nvSpPr>
              <p:cNvPr id="14" name="Freeform 148"/>
              <p:cNvSpPr>
                <a:spLocks noEditPoints="1"/>
              </p:cNvSpPr>
              <p:nvPr/>
            </p:nvSpPr>
            <p:spPr bwMode="auto">
              <a:xfrm>
                <a:off x="4709780" y="2337103"/>
                <a:ext cx="158907" cy="149458"/>
              </a:xfrm>
              <a:custGeom>
                <a:avLst/>
                <a:gdLst>
                  <a:gd name="T0" fmla="*/ 23 w 185"/>
                  <a:gd name="T1" fmla="*/ 66 h 174"/>
                  <a:gd name="T2" fmla="*/ 23 w 185"/>
                  <a:gd name="T3" fmla="*/ 17 h 174"/>
                  <a:gd name="T4" fmla="*/ 20 w 185"/>
                  <a:gd name="T5" fmla="*/ 9 h 174"/>
                  <a:gd name="T6" fmla="*/ 12 w 185"/>
                  <a:gd name="T7" fmla="*/ 5 h 174"/>
                  <a:gd name="T8" fmla="*/ 3 w 185"/>
                  <a:gd name="T9" fmla="*/ 4 h 174"/>
                  <a:gd name="T10" fmla="*/ 0 w 185"/>
                  <a:gd name="T11" fmla="*/ 4 h 174"/>
                  <a:gd name="T12" fmla="*/ 0 w 185"/>
                  <a:gd name="T13" fmla="*/ 3 h 174"/>
                  <a:gd name="T14" fmla="*/ 4 w 185"/>
                  <a:gd name="T15" fmla="*/ 0 h 174"/>
                  <a:gd name="T16" fmla="*/ 37 w 185"/>
                  <a:gd name="T17" fmla="*/ 1 h 174"/>
                  <a:gd name="T18" fmla="*/ 73 w 185"/>
                  <a:gd name="T19" fmla="*/ 0 h 174"/>
                  <a:gd name="T20" fmla="*/ 95 w 185"/>
                  <a:gd name="T21" fmla="*/ 0 h 174"/>
                  <a:gd name="T22" fmla="*/ 119 w 185"/>
                  <a:gd name="T23" fmla="*/ 3 h 174"/>
                  <a:gd name="T24" fmla="*/ 143 w 185"/>
                  <a:gd name="T25" fmla="*/ 10 h 174"/>
                  <a:gd name="T26" fmla="*/ 164 w 185"/>
                  <a:gd name="T27" fmla="*/ 26 h 174"/>
                  <a:gd name="T28" fmla="*/ 172 w 185"/>
                  <a:gd name="T29" fmla="*/ 36 h 174"/>
                  <a:gd name="T30" fmla="*/ 181 w 185"/>
                  <a:gd name="T31" fmla="*/ 57 h 174"/>
                  <a:gd name="T32" fmla="*/ 185 w 185"/>
                  <a:gd name="T33" fmla="*/ 74 h 174"/>
                  <a:gd name="T34" fmla="*/ 185 w 185"/>
                  <a:gd name="T35" fmla="*/ 83 h 174"/>
                  <a:gd name="T36" fmla="*/ 183 w 185"/>
                  <a:gd name="T37" fmla="*/ 104 h 174"/>
                  <a:gd name="T38" fmla="*/ 177 w 185"/>
                  <a:gd name="T39" fmla="*/ 121 h 174"/>
                  <a:gd name="T40" fmla="*/ 169 w 185"/>
                  <a:gd name="T41" fmla="*/ 136 h 174"/>
                  <a:gd name="T42" fmla="*/ 160 w 185"/>
                  <a:gd name="T43" fmla="*/ 146 h 174"/>
                  <a:gd name="T44" fmla="*/ 143 w 185"/>
                  <a:gd name="T45" fmla="*/ 159 h 174"/>
                  <a:gd name="T46" fmla="*/ 124 w 185"/>
                  <a:gd name="T47" fmla="*/ 167 h 174"/>
                  <a:gd name="T48" fmla="*/ 99 w 185"/>
                  <a:gd name="T49" fmla="*/ 172 h 174"/>
                  <a:gd name="T50" fmla="*/ 85 w 185"/>
                  <a:gd name="T51" fmla="*/ 174 h 174"/>
                  <a:gd name="T52" fmla="*/ 58 w 185"/>
                  <a:gd name="T53" fmla="*/ 172 h 174"/>
                  <a:gd name="T54" fmla="*/ 36 w 185"/>
                  <a:gd name="T55" fmla="*/ 171 h 174"/>
                  <a:gd name="T56" fmla="*/ 23 w 185"/>
                  <a:gd name="T57" fmla="*/ 171 h 174"/>
                  <a:gd name="T58" fmla="*/ 8 w 185"/>
                  <a:gd name="T59" fmla="*/ 171 h 174"/>
                  <a:gd name="T60" fmla="*/ 3 w 185"/>
                  <a:gd name="T61" fmla="*/ 169 h 174"/>
                  <a:gd name="T62" fmla="*/ 4 w 185"/>
                  <a:gd name="T63" fmla="*/ 167 h 174"/>
                  <a:gd name="T64" fmla="*/ 7 w 185"/>
                  <a:gd name="T65" fmla="*/ 167 h 174"/>
                  <a:gd name="T66" fmla="*/ 15 w 185"/>
                  <a:gd name="T67" fmla="*/ 166 h 174"/>
                  <a:gd name="T68" fmla="*/ 20 w 185"/>
                  <a:gd name="T69" fmla="*/ 162 h 174"/>
                  <a:gd name="T70" fmla="*/ 21 w 185"/>
                  <a:gd name="T71" fmla="*/ 154 h 174"/>
                  <a:gd name="T72" fmla="*/ 23 w 185"/>
                  <a:gd name="T73" fmla="*/ 105 h 174"/>
                  <a:gd name="T74" fmla="*/ 50 w 185"/>
                  <a:gd name="T75" fmla="*/ 91 h 174"/>
                  <a:gd name="T76" fmla="*/ 52 w 185"/>
                  <a:gd name="T77" fmla="*/ 137 h 174"/>
                  <a:gd name="T78" fmla="*/ 52 w 185"/>
                  <a:gd name="T79" fmla="*/ 146 h 174"/>
                  <a:gd name="T80" fmla="*/ 54 w 185"/>
                  <a:gd name="T81" fmla="*/ 154 h 174"/>
                  <a:gd name="T82" fmla="*/ 57 w 185"/>
                  <a:gd name="T83" fmla="*/ 157 h 174"/>
                  <a:gd name="T84" fmla="*/ 71 w 185"/>
                  <a:gd name="T85" fmla="*/ 162 h 174"/>
                  <a:gd name="T86" fmla="*/ 83 w 185"/>
                  <a:gd name="T87" fmla="*/ 162 h 174"/>
                  <a:gd name="T88" fmla="*/ 114 w 185"/>
                  <a:gd name="T89" fmla="*/ 159 h 174"/>
                  <a:gd name="T90" fmla="*/ 136 w 185"/>
                  <a:gd name="T91" fmla="*/ 146 h 174"/>
                  <a:gd name="T92" fmla="*/ 141 w 185"/>
                  <a:gd name="T93" fmla="*/ 141 h 174"/>
                  <a:gd name="T94" fmla="*/ 148 w 185"/>
                  <a:gd name="T95" fmla="*/ 129 h 174"/>
                  <a:gd name="T96" fmla="*/ 153 w 185"/>
                  <a:gd name="T97" fmla="*/ 107 h 174"/>
                  <a:gd name="T98" fmla="*/ 154 w 185"/>
                  <a:gd name="T99" fmla="*/ 90 h 174"/>
                  <a:gd name="T100" fmla="*/ 153 w 185"/>
                  <a:gd name="T101" fmla="*/ 70 h 174"/>
                  <a:gd name="T102" fmla="*/ 148 w 185"/>
                  <a:gd name="T103" fmla="*/ 54 h 174"/>
                  <a:gd name="T104" fmla="*/ 133 w 185"/>
                  <a:gd name="T105" fmla="*/ 33 h 174"/>
                  <a:gd name="T106" fmla="*/ 125 w 185"/>
                  <a:gd name="T107" fmla="*/ 26 h 174"/>
                  <a:gd name="T108" fmla="*/ 108 w 185"/>
                  <a:gd name="T109" fmla="*/ 17 h 174"/>
                  <a:gd name="T110" fmla="*/ 83 w 185"/>
                  <a:gd name="T111" fmla="*/ 12 h 174"/>
                  <a:gd name="T112" fmla="*/ 69 w 185"/>
                  <a:gd name="T113" fmla="*/ 10 h 174"/>
                  <a:gd name="T114" fmla="*/ 54 w 185"/>
                  <a:gd name="T115" fmla="*/ 12 h 174"/>
                  <a:gd name="T116" fmla="*/ 52 w 185"/>
                  <a:gd name="T117" fmla="*/ 14 h 174"/>
                  <a:gd name="T118" fmla="*/ 52 w 185"/>
                  <a:gd name="T119" fmla="*/ 17 h 174"/>
                  <a:gd name="T120" fmla="*/ 50 w 185"/>
                  <a:gd name="T121" fmla="*/ 9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74">
                    <a:moveTo>
                      <a:pt x="23" y="66"/>
                    </a:moveTo>
                    <a:lnTo>
                      <a:pt x="23" y="66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9" y="3"/>
                    </a:lnTo>
                    <a:lnTo>
                      <a:pt x="131" y="7"/>
                    </a:lnTo>
                    <a:lnTo>
                      <a:pt x="143" y="10"/>
                    </a:lnTo>
                    <a:lnTo>
                      <a:pt x="153" y="17"/>
                    </a:lnTo>
                    <a:lnTo>
                      <a:pt x="164" y="26"/>
                    </a:lnTo>
                    <a:lnTo>
                      <a:pt x="164" y="26"/>
                    </a:lnTo>
                    <a:lnTo>
                      <a:pt x="172" y="36"/>
                    </a:lnTo>
                    <a:lnTo>
                      <a:pt x="178" y="49"/>
                    </a:lnTo>
                    <a:lnTo>
                      <a:pt x="181" y="57"/>
                    </a:lnTo>
                    <a:lnTo>
                      <a:pt x="183" y="64"/>
                    </a:lnTo>
                    <a:lnTo>
                      <a:pt x="185" y="74"/>
                    </a:lnTo>
                    <a:lnTo>
                      <a:pt x="185" y="83"/>
                    </a:lnTo>
                    <a:lnTo>
                      <a:pt x="185" y="83"/>
                    </a:lnTo>
                    <a:lnTo>
                      <a:pt x="185" y="93"/>
                    </a:lnTo>
                    <a:lnTo>
                      <a:pt x="183" y="104"/>
                    </a:lnTo>
                    <a:lnTo>
                      <a:pt x="181" y="112"/>
                    </a:lnTo>
                    <a:lnTo>
                      <a:pt x="177" y="121"/>
                    </a:lnTo>
                    <a:lnTo>
                      <a:pt x="174" y="128"/>
                    </a:lnTo>
                    <a:lnTo>
                      <a:pt x="169" y="13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3"/>
                    </a:lnTo>
                    <a:lnTo>
                      <a:pt x="124" y="167"/>
                    </a:lnTo>
                    <a:lnTo>
                      <a:pt x="112" y="171"/>
                    </a:lnTo>
                    <a:lnTo>
                      <a:pt x="99" y="172"/>
                    </a:lnTo>
                    <a:lnTo>
                      <a:pt x="85" y="174"/>
                    </a:lnTo>
                    <a:lnTo>
                      <a:pt x="85" y="174"/>
                    </a:lnTo>
                    <a:lnTo>
                      <a:pt x="58" y="172"/>
                    </a:lnTo>
                    <a:lnTo>
                      <a:pt x="58" y="172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8" y="171"/>
                    </a:lnTo>
                    <a:lnTo>
                      <a:pt x="8" y="171"/>
                    </a:lnTo>
                    <a:lnTo>
                      <a:pt x="4" y="171"/>
                    </a:lnTo>
                    <a:lnTo>
                      <a:pt x="3" y="169"/>
                    </a:lnTo>
                    <a:lnTo>
                      <a:pt x="3" y="169"/>
                    </a:lnTo>
                    <a:lnTo>
                      <a:pt x="4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15" y="166"/>
                    </a:lnTo>
                    <a:lnTo>
                      <a:pt x="15" y="166"/>
                    </a:lnTo>
                    <a:lnTo>
                      <a:pt x="17" y="165"/>
                    </a:lnTo>
                    <a:lnTo>
                      <a:pt x="20" y="162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3" y="134"/>
                    </a:lnTo>
                    <a:lnTo>
                      <a:pt x="23" y="105"/>
                    </a:lnTo>
                    <a:lnTo>
                      <a:pt x="23" y="66"/>
                    </a:lnTo>
                    <a:close/>
                    <a:moveTo>
                      <a:pt x="50" y="91"/>
                    </a:moveTo>
                    <a:lnTo>
                      <a:pt x="50" y="91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46"/>
                    </a:lnTo>
                    <a:lnTo>
                      <a:pt x="53" y="150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7" y="157"/>
                    </a:lnTo>
                    <a:lnTo>
                      <a:pt x="64" y="159"/>
                    </a:lnTo>
                    <a:lnTo>
                      <a:pt x="71" y="162"/>
                    </a:lnTo>
                    <a:lnTo>
                      <a:pt x="83" y="162"/>
                    </a:lnTo>
                    <a:lnTo>
                      <a:pt x="83" y="162"/>
                    </a:lnTo>
                    <a:lnTo>
                      <a:pt x="99" y="162"/>
                    </a:lnTo>
                    <a:lnTo>
                      <a:pt x="114" y="159"/>
                    </a:lnTo>
                    <a:lnTo>
                      <a:pt x="125" y="15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41" y="141"/>
                    </a:lnTo>
                    <a:lnTo>
                      <a:pt x="145" y="136"/>
                    </a:lnTo>
                    <a:lnTo>
                      <a:pt x="148" y="129"/>
                    </a:lnTo>
                    <a:lnTo>
                      <a:pt x="150" y="122"/>
                    </a:lnTo>
                    <a:lnTo>
                      <a:pt x="153" y="107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79"/>
                    </a:lnTo>
                    <a:lnTo>
                      <a:pt x="153" y="70"/>
                    </a:lnTo>
                    <a:lnTo>
                      <a:pt x="150" y="62"/>
                    </a:lnTo>
                    <a:lnTo>
                      <a:pt x="148" y="54"/>
                    </a:lnTo>
                    <a:lnTo>
                      <a:pt x="140" y="42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25" y="26"/>
                    </a:lnTo>
                    <a:lnTo>
                      <a:pt x="116" y="21"/>
                    </a:lnTo>
                    <a:lnTo>
                      <a:pt x="108" y="17"/>
                    </a:lnTo>
                    <a:lnTo>
                      <a:pt x="99" y="14"/>
                    </a:lnTo>
                    <a:lnTo>
                      <a:pt x="83" y="12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0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0" y="62"/>
                    </a:lnTo>
                    <a:lnTo>
                      <a:pt x="50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15" name="Freeform 149"/>
              <p:cNvSpPr>
                <a:spLocks/>
              </p:cNvSpPr>
              <p:nvPr/>
            </p:nvSpPr>
            <p:spPr bwMode="auto">
              <a:xfrm>
                <a:off x="4876418" y="2357718"/>
                <a:ext cx="90191" cy="126266"/>
              </a:xfrm>
              <a:custGeom>
                <a:avLst/>
                <a:gdLst>
                  <a:gd name="T0" fmla="*/ 20 w 105"/>
                  <a:gd name="T1" fmla="*/ 17 h 147"/>
                  <a:gd name="T2" fmla="*/ 18 w 105"/>
                  <a:gd name="T3" fmla="*/ 9 h 147"/>
                  <a:gd name="T4" fmla="*/ 12 w 105"/>
                  <a:gd name="T5" fmla="*/ 6 h 147"/>
                  <a:gd name="T6" fmla="*/ 1 w 105"/>
                  <a:gd name="T7" fmla="*/ 5 h 147"/>
                  <a:gd name="T8" fmla="*/ 1 w 105"/>
                  <a:gd name="T9" fmla="*/ 2 h 147"/>
                  <a:gd name="T10" fmla="*/ 33 w 105"/>
                  <a:gd name="T11" fmla="*/ 2 h 147"/>
                  <a:gd name="T12" fmla="*/ 88 w 105"/>
                  <a:gd name="T13" fmla="*/ 2 h 147"/>
                  <a:gd name="T14" fmla="*/ 99 w 105"/>
                  <a:gd name="T15" fmla="*/ 0 h 147"/>
                  <a:gd name="T16" fmla="*/ 100 w 105"/>
                  <a:gd name="T17" fmla="*/ 2 h 147"/>
                  <a:gd name="T18" fmla="*/ 99 w 105"/>
                  <a:gd name="T19" fmla="*/ 14 h 147"/>
                  <a:gd name="T20" fmla="*/ 97 w 105"/>
                  <a:gd name="T21" fmla="*/ 27 h 147"/>
                  <a:gd name="T22" fmla="*/ 96 w 105"/>
                  <a:gd name="T23" fmla="*/ 30 h 147"/>
                  <a:gd name="T24" fmla="*/ 93 w 105"/>
                  <a:gd name="T25" fmla="*/ 27 h 147"/>
                  <a:gd name="T26" fmla="*/ 92 w 105"/>
                  <a:gd name="T27" fmla="*/ 21 h 147"/>
                  <a:gd name="T28" fmla="*/ 86 w 105"/>
                  <a:gd name="T29" fmla="*/ 14 h 147"/>
                  <a:gd name="T30" fmla="*/ 49 w 105"/>
                  <a:gd name="T31" fmla="*/ 13 h 147"/>
                  <a:gd name="T32" fmla="*/ 47 w 105"/>
                  <a:gd name="T33" fmla="*/ 14 h 147"/>
                  <a:gd name="T34" fmla="*/ 47 w 105"/>
                  <a:gd name="T35" fmla="*/ 63 h 147"/>
                  <a:gd name="T36" fmla="*/ 83 w 105"/>
                  <a:gd name="T37" fmla="*/ 64 h 147"/>
                  <a:gd name="T38" fmla="*/ 92 w 105"/>
                  <a:gd name="T39" fmla="*/ 60 h 147"/>
                  <a:gd name="T40" fmla="*/ 96 w 105"/>
                  <a:gd name="T41" fmla="*/ 58 h 147"/>
                  <a:gd name="T42" fmla="*/ 97 w 105"/>
                  <a:gd name="T43" fmla="*/ 60 h 147"/>
                  <a:gd name="T44" fmla="*/ 96 w 105"/>
                  <a:gd name="T45" fmla="*/ 75 h 147"/>
                  <a:gd name="T46" fmla="*/ 95 w 105"/>
                  <a:gd name="T47" fmla="*/ 91 h 147"/>
                  <a:gd name="T48" fmla="*/ 93 w 105"/>
                  <a:gd name="T49" fmla="*/ 92 h 147"/>
                  <a:gd name="T50" fmla="*/ 91 w 105"/>
                  <a:gd name="T51" fmla="*/ 91 h 147"/>
                  <a:gd name="T52" fmla="*/ 90 w 105"/>
                  <a:gd name="T53" fmla="*/ 80 h 147"/>
                  <a:gd name="T54" fmla="*/ 79 w 105"/>
                  <a:gd name="T55" fmla="*/ 75 h 147"/>
                  <a:gd name="T56" fmla="*/ 49 w 105"/>
                  <a:gd name="T57" fmla="*/ 75 h 147"/>
                  <a:gd name="T58" fmla="*/ 47 w 105"/>
                  <a:gd name="T59" fmla="*/ 92 h 147"/>
                  <a:gd name="T60" fmla="*/ 47 w 105"/>
                  <a:gd name="T61" fmla="*/ 121 h 147"/>
                  <a:gd name="T62" fmla="*/ 50 w 105"/>
                  <a:gd name="T63" fmla="*/ 131 h 147"/>
                  <a:gd name="T64" fmla="*/ 61 w 105"/>
                  <a:gd name="T65" fmla="*/ 135 h 147"/>
                  <a:gd name="T66" fmla="*/ 83 w 105"/>
                  <a:gd name="T67" fmla="*/ 137 h 147"/>
                  <a:gd name="T68" fmla="*/ 92 w 105"/>
                  <a:gd name="T69" fmla="*/ 134 h 147"/>
                  <a:gd name="T70" fmla="*/ 100 w 105"/>
                  <a:gd name="T71" fmla="*/ 125 h 147"/>
                  <a:gd name="T72" fmla="*/ 103 w 105"/>
                  <a:gd name="T73" fmla="*/ 118 h 147"/>
                  <a:gd name="T74" fmla="*/ 104 w 105"/>
                  <a:gd name="T75" fmla="*/ 117 h 147"/>
                  <a:gd name="T76" fmla="*/ 105 w 105"/>
                  <a:gd name="T77" fmla="*/ 121 h 147"/>
                  <a:gd name="T78" fmla="*/ 103 w 105"/>
                  <a:gd name="T79" fmla="*/ 143 h 147"/>
                  <a:gd name="T80" fmla="*/ 92 w 105"/>
                  <a:gd name="T81" fmla="*/ 147 h 147"/>
                  <a:gd name="T82" fmla="*/ 55 w 105"/>
                  <a:gd name="T83" fmla="*/ 147 h 147"/>
                  <a:gd name="T84" fmla="*/ 21 w 105"/>
                  <a:gd name="T85" fmla="*/ 147 h 147"/>
                  <a:gd name="T86" fmla="*/ 7 w 105"/>
                  <a:gd name="T87" fmla="*/ 147 h 147"/>
                  <a:gd name="T88" fmla="*/ 4 w 105"/>
                  <a:gd name="T89" fmla="*/ 145 h 147"/>
                  <a:gd name="T90" fmla="*/ 7 w 105"/>
                  <a:gd name="T91" fmla="*/ 143 h 147"/>
                  <a:gd name="T92" fmla="*/ 16 w 105"/>
                  <a:gd name="T93" fmla="*/ 142 h 147"/>
                  <a:gd name="T94" fmla="*/ 20 w 105"/>
                  <a:gd name="T95" fmla="*/ 133 h 147"/>
                  <a:gd name="T96" fmla="*/ 20 w 105"/>
                  <a:gd name="T97" fmla="*/ 5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47">
                    <a:moveTo>
                      <a:pt x="20" y="58"/>
                    </a:moveTo>
                    <a:lnTo>
                      <a:pt x="20" y="58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6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90" y="63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5" y="59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9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6" y="75"/>
                    </a:lnTo>
                    <a:lnTo>
                      <a:pt x="96" y="75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0"/>
                    </a:lnTo>
                    <a:lnTo>
                      <a:pt x="87" y="77"/>
                    </a:lnTo>
                    <a:lnTo>
                      <a:pt x="84" y="76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7" y="125"/>
                    </a:lnTo>
                    <a:lnTo>
                      <a:pt x="49" y="129"/>
                    </a:lnTo>
                    <a:lnTo>
                      <a:pt x="50" y="131"/>
                    </a:lnTo>
                    <a:lnTo>
                      <a:pt x="53" y="134"/>
                    </a:lnTo>
                    <a:lnTo>
                      <a:pt x="57" y="135"/>
                    </a:lnTo>
                    <a:lnTo>
                      <a:pt x="61" y="135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83" y="137"/>
                    </a:lnTo>
                    <a:lnTo>
                      <a:pt x="88" y="135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6" y="131"/>
                    </a:lnTo>
                    <a:lnTo>
                      <a:pt x="99" y="129"/>
                    </a:lnTo>
                    <a:lnTo>
                      <a:pt x="100" y="125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3" y="118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5" y="118"/>
                    </a:lnTo>
                    <a:lnTo>
                      <a:pt x="105" y="121"/>
                    </a:lnTo>
                    <a:lnTo>
                      <a:pt x="105" y="121"/>
                    </a:lnTo>
                    <a:lnTo>
                      <a:pt x="104" y="133"/>
                    </a:lnTo>
                    <a:lnTo>
                      <a:pt x="103" y="143"/>
                    </a:lnTo>
                    <a:lnTo>
                      <a:pt x="103" y="143"/>
                    </a:lnTo>
                    <a:lnTo>
                      <a:pt x="101" y="146"/>
                    </a:lnTo>
                    <a:lnTo>
                      <a:pt x="100" y="147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6" y="142"/>
                    </a:lnTo>
                    <a:lnTo>
                      <a:pt x="17" y="139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20" y="116"/>
                    </a:lnTo>
                    <a:lnTo>
                      <a:pt x="20" y="92"/>
                    </a:lnTo>
                    <a:lnTo>
                      <a:pt x="2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16" name="Freeform 150"/>
              <p:cNvSpPr>
                <a:spLocks/>
              </p:cNvSpPr>
              <p:nvPr/>
            </p:nvSpPr>
            <p:spPr bwMode="auto">
              <a:xfrm>
                <a:off x="4983787" y="2356000"/>
                <a:ext cx="77306" cy="130561"/>
              </a:xfrm>
              <a:custGeom>
                <a:avLst/>
                <a:gdLst>
                  <a:gd name="T0" fmla="*/ 4 w 90"/>
                  <a:gd name="T1" fmla="*/ 147 h 152"/>
                  <a:gd name="T2" fmla="*/ 0 w 90"/>
                  <a:gd name="T3" fmla="*/ 140 h 152"/>
                  <a:gd name="T4" fmla="*/ 1 w 90"/>
                  <a:gd name="T5" fmla="*/ 115 h 152"/>
                  <a:gd name="T6" fmla="*/ 1 w 90"/>
                  <a:gd name="T7" fmla="*/ 111 h 152"/>
                  <a:gd name="T8" fmla="*/ 3 w 90"/>
                  <a:gd name="T9" fmla="*/ 110 h 152"/>
                  <a:gd name="T10" fmla="*/ 5 w 90"/>
                  <a:gd name="T11" fmla="*/ 112 h 152"/>
                  <a:gd name="T12" fmla="*/ 7 w 90"/>
                  <a:gd name="T13" fmla="*/ 123 h 152"/>
                  <a:gd name="T14" fmla="*/ 9 w 90"/>
                  <a:gd name="T15" fmla="*/ 128 h 152"/>
                  <a:gd name="T16" fmla="*/ 16 w 90"/>
                  <a:gd name="T17" fmla="*/ 135 h 152"/>
                  <a:gd name="T18" fmla="*/ 29 w 90"/>
                  <a:gd name="T19" fmla="*/ 141 h 152"/>
                  <a:gd name="T20" fmla="*/ 38 w 90"/>
                  <a:gd name="T21" fmla="*/ 141 h 152"/>
                  <a:gd name="T22" fmla="*/ 50 w 90"/>
                  <a:gd name="T23" fmla="*/ 140 h 152"/>
                  <a:gd name="T24" fmla="*/ 59 w 90"/>
                  <a:gd name="T25" fmla="*/ 135 h 152"/>
                  <a:gd name="T26" fmla="*/ 65 w 90"/>
                  <a:gd name="T27" fmla="*/ 127 h 152"/>
                  <a:gd name="T28" fmla="*/ 66 w 90"/>
                  <a:gd name="T29" fmla="*/ 118 h 152"/>
                  <a:gd name="T30" fmla="*/ 66 w 90"/>
                  <a:gd name="T31" fmla="*/ 111 h 152"/>
                  <a:gd name="T32" fmla="*/ 57 w 90"/>
                  <a:gd name="T33" fmla="*/ 98 h 152"/>
                  <a:gd name="T34" fmla="*/ 36 w 90"/>
                  <a:gd name="T35" fmla="*/ 83 h 152"/>
                  <a:gd name="T36" fmla="*/ 20 w 90"/>
                  <a:gd name="T37" fmla="*/ 73 h 152"/>
                  <a:gd name="T38" fmla="*/ 11 w 90"/>
                  <a:gd name="T39" fmla="*/ 62 h 152"/>
                  <a:gd name="T40" fmla="*/ 5 w 90"/>
                  <a:gd name="T41" fmla="*/ 52 h 152"/>
                  <a:gd name="T42" fmla="*/ 4 w 90"/>
                  <a:gd name="T43" fmla="*/ 40 h 152"/>
                  <a:gd name="T44" fmla="*/ 5 w 90"/>
                  <a:gd name="T45" fmla="*/ 31 h 152"/>
                  <a:gd name="T46" fmla="*/ 13 w 90"/>
                  <a:gd name="T47" fmla="*/ 17 h 152"/>
                  <a:gd name="T48" fmla="*/ 26 w 90"/>
                  <a:gd name="T49" fmla="*/ 7 h 152"/>
                  <a:gd name="T50" fmla="*/ 44 w 90"/>
                  <a:gd name="T51" fmla="*/ 2 h 152"/>
                  <a:gd name="T52" fmla="*/ 54 w 90"/>
                  <a:gd name="T53" fmla="*/ 0 h 152"/>
                  <a:gd name="T54" fmla="*/ 83 w 90"/>
                  <a:gd name="T55" fmla="*/ 4 h 152"/>
                  <a:gd name="T56" fmla="*/ 84 w 90"/>
                  <a:gd name="T57" fmla="*/ 4 h 152"/>
                  <a:gd name="T58" fmla="*/ 86 w 90"/>
                  <a:gd name="T59" fmla="*/ 7 h 152"/>
                  <a:gd name="T60" fmla="*/ 84 w 90"/>
                  <a:gd name="T61" fmla="*/ 29 h 152"/>
                  <a:gd name="T62" fmla="*/ 82 w 90"/>
                  <a:gd name="T63" fmla="*/ 36 h 152"/>
                  <a:gd name="T64" fmla="*/ 80 w 90"/>
                  <a:gd name="T65" fmla="*/ 35 h 152"/>
                  <a:gd name="T66" fmla="*/ 80 w 90"/>
                  <a:gd name="T67" fmla="*/ 32 h 152"/>
                  <a:gd name="T68" fmla="*/ 78 w 90"/>
                  <a:gd name="T69" fmla="*/ 24 h 152"/>
                  <a:gd name="T70" fmla="*/ 75 w 90"/>
                  <a:gd name="T71" fmla="*/ 20 h 152"/>
                  <a:gd name="T72" fmla="*/ 67 w 90"/>
                  <a:gd name="T73" fmla="*/ 14 h 152"/>
                  <a:gd name="T74" fmla="*/ 53 w 90"/>
                  <a:gd name="T75" fmla="*/ 11 h 152"/>
                  <a:gd name="T76" fmla="*/ 42 w 90"/>
                  <a:gd name="T77" fmla="*/ 12 h 152"/>
                  <a:gd name="T78" fmla="*/ 34 w 90"/>
                  <a:gd name="T79" fmla="*/ 16 h 152"/>
                  <a:gd name="T80" fmla="*/ 28 w 90"/>
                  <a:gd name="T81" fmla="*/ 23 h 152"/>
                  <a:gd name="T82" fmla="*/ 25 w 90"/>
                  <a:gd name="T83" fmla="*/ 31 h 152"/>
                  <a:gd name="T84" fmla="*/ 26 w 90"/>
                  <a:gd name="T85" fmla="*/ 37 h 152"/>
                  <a:gd name="T86" fmla="*/ 36 w 90"/>
                  <a:gd name="T87" fmla="*/ 49 h 152"/>
                  <a:gd name="T88" fmla="*/ 54 w 90"/>
                  <a:gd name="T89" fmla="*/ 61 h 152"/>
                  <a:gd name="T90" fmla="*/ 63 w 90"/>
                  <a:gd name="T91" fmla="*/ 66 h 152"/>
                  <a:gd name="T92" fmla="*/ 78 w 90"/>
                  <a:gd name="T93" fmla="*/ 78 h 152"/>
                  <a:gd name="T94" fmla="*/ 86 w 90"/>
                  <a:gd name="T95" fmla="*/ 89 h 152"/>
                  <a:gd name="T96" fmla="*/ 88 w 90"/>
                  <a:gd name="T97" fmla="*/ 102 h 152"/>
                  <a:gd name="T98" fmla="*/ 90 w 90"/>
                  <a:gd name="T99" fmla="*/ 108 h 152"/>
                  <a:gd name="T100" fmla="*/ 84 w 90"/>
                  <a:gd name="T101" fmla="*/ 127 h 152"/>
                  <a:gd name="T102" fmla="*/ 69 w 90"/>
                  <a:gd name="T103" fmla="*/ 144 h 152"/>
                  <a:gd name="T104" fmla="*/ 62 w 90"/>
                  <a:gd name="T105" fmla="*/ 148 h 152"/>
                  <a:gd name="T106" fmla="*/ 45 w 90"/>
                  <a:gd name="T107" fmla="*/ 152 h 152"/>
                  <a:gd name="T108" fmla="*/ 36 w 90"/>
                  <a:gd name="T109" fmla="*/ 152 h 152"/>
                  <a:gd name="T110" fmla="*/ 11 w 90"/>
                  <a:gd name="T111" fmla="*/ 149 h 152"/>
                  <a:gd name="T112" fmla="*/ 4 w 90"/>
                  <a:gd name="T113" fmla="*/ 14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152">
                    <a:moveTo>
                      <a:pt x="4" y="147"/>
                    </a:moveTo>
                    <a:lnTo>
                      <a:pt x="4" y="147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1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5" y="111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5"/>
                    </a:lnTo>
                    <a:lnTo>
                      <a:pt x="20" y="137"/>
                    </a:lnTo>
                    <a:lnTo>
                      <a:pt x="29" y="141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5" y="141"/>
                    </a:lnTo>
                    <a:lnTo>
                      <a:pt x="50" y="140"/>
                    </a:lnTo>
                    <a:lnTo>
                      <a:pt x="55" y="137"/>
                    </a:lnTo>
                    <a:lnTo>
                      <a:pt x="59" y="135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6" y="123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6" y="111"/>
                    </a:lnTo>
                    <a:lnTo>
                      <a:pt x="63" y="104"/>
                    </a:lnTo>
                    <a:lnTo>
                      <a:pt x="57" y="98"/>
                    </a:lnTo>
                    <a:lnTo>
                      <a:pt x="46" y="90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20" y="73"/>
                    </a:lnTo>
                    <a:lnTo>
                      <a:pt x="15" y="68"/>
                    </a:lnTo>
                    <a:lnTo>
                      <a:pt x="11" y="62"/>
                    </a:lnTo>
                    <a:lnTo>
                      <a:pt x="8" y="57"/>
                    </a:lnTo>
                    <a:lnTo>
                      <a:pt x="5" y="52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31"/>
                    </a:lnTo>
                    <a:lnTo>
                      <a:pt x="8" y="24"/>
                    </a:lnTo>
                    <a:lnTo>
                      <a:pt x="13" y="17"/>
                    </a:lnTo>
                    <a:lnTo>
                      <a:pt x="19" y="11"/>
                    </a:lnTo>
                    <a:lnTo>
                      <a:pt x="26" y="7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7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35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0" y="35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2" y="16"/>
                    </a:lnTo>
                    <a:lnTo>
                      <a:pt x="67" y="14"/>
                    </a:lnTo>
                    <a:lnTo>
                      <a:pt x="61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42" y="12"/>
                    </a:lnTo>
                    <a:lnTo>
                      <a:pt x="38" y="14"/>
                    </a:lnTo>
                    <a:lnTo>
                      <a:pt x="34" y="16"/>
                    </a:lnTo>
                    <a:lnTo>
                      <a:pt x="30" y="19"/>
                    </a:lnTo>
                    <a:lnTo>
                      <a:pt x="28" y="23"/>
                    </a:lnTo>
                    <a:lnTo>
                      <a:pt x="26" y="2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7"/>
                    </a:lnTo>
                    <a:lnTo>
                      <a:pt x="29" y="44"/>
                    </a:lnTo>
                    <a:lnTo>
                      <a:pt x="36" y="49"/>
                    </a:lnTo>
                    <a:lnTo>
                      <a:pt x="46" y="57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63" y="66"/>
                    </a:lnTo>
                    <a:lnTo>
                      <a:pt x="71" y="71"/>
                    </a:lnTo>
                    <a:lnTo>
                      <a:pt x="78" y="78"/>
                    </a:lnTo>
                    <a:lnTo>
                      <a:pt x="82" y="83"/>
                    </a:lnTo>
                    <a:lnTo>
                      <a:pt x="86" y="89"/>
                    </a:lnTo>
                    <a:lnTo>
                      <a:pt x="87" y="95"/>
                    </a:lnTo>
                    <a:lnTo>
                      <a:pt x="88" y="102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8" y="118"/>
                    </a:lnTo>
                    <a:lnTo>
                      <a:pt x="84" y="127"/>
                    </a:lnTo>
                    <a:lnTo>
                      <a:pt x="79" y="136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2" y="148"/>
                    </a:lnTo>
                    <a:lnTo>
                      <a:pt x="53" y="150"/>
                    </a:lnTo>
                    <a:lnTo>
                      <a:pt x="45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19" y="150"/>
                    </a:lnTo>
                    <a:lnTo>
                      <a:pt x="11" y="149"/>
                    </a:lnTo>
                    <a:lnTo>
                      <a:pt x="4" y="147"/>
                    </a:lnTo>
                    <a:lnTo>
                      <a:pt x="4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17" name="Freeform 151"/>
              <p:cNvSpPr>
                <a:spLocks/>
              </p:cNvSpPr>
              <p:nvPr/>
            </p:nvSpPr>
            <p:spPr bwMode="auto">
              <a:xfrm>
                <a:off x="5072259" y="2358577"/>
                <a:ext cx="57550" cy="125407"/>
              </a:xfrm>
              <a:custGeom>
                <a:avLst/>
                <a:gdLst>
                  <a:gd name="T0" fmla="*/ 18 w 67"/>
                  <a:gd name="T1" fmla="*/ 57 h 146"/>
                  <a:gd name="T2" fmla="*/ 18 w 67"/>
                  <a:gd name="T3" fmla="*/ 16 h 146"/>
                  <a:gd name="T4" fmla="*/ 16 w 67"/>
                  <a:gd name="T5" fmla="*/ 8 h 146"/>
                  <a:gd name="T6" fmla="*/ 10 w 67"/>
                  <a:gd name="T7" fmla="*/ 5 h 146"/>
                  <a:gd name="T8" fmla="*/ 4 w 67"/>
                  <a:gd name="T9" fmla="*/ 4 h 146"/>
                  <a:gd name="T10" fmla="*/ 1 w 67"/>
                  <a:gd name="T11" fmla="*/ 4 h 146"/>
                  <a:gd name="T12" fmla="*/ 0 w 67"/>
                  <a:gd name="T13" fmla="*/ 3 h 146"/>
                  <a:gd name="T14" fmla="*/ 5 w 67"/>
                  <a:gd name="T15" fmla="*/ 0 h 146"/>
                  <a:gd name="T16" fmla="*/ 31 w 67"/>
                  <a:gd name="T17" fmla="*/ 1 h 146"/>
                  <a:gd name="T18" fmla="*/ 58 w 67"/>
                  <a:gd name="T19" fmla="*/ 0 h 146"/>
                  <a:gd name="T20" fmla="*/ 60 w 67"/>
                  <a:gd name="T21" fmla="*/ 1 h 146"/>
                  <a:gd name="T22" fmla="*/ 62 w 67"/>
                  <a:gd name="T23" fmla="*/ 3 h 146"/>
                  <a:gd name="T24" fmla="*/ 59 w 67"/>
                  <a:gd name="T25" fmla="*/ 4 h 146"/>
                  <a:gd name="T26" fmla="*/ 52 w 67"/>
                  <a:gd name="T27" fmla="*/ 5 h 146"/>
                  <a:gd name="T28" fmla="*/ 49 w 67"/>
                  <a:gd name="T29" fmla="*/ 7 h 146"/>
                  <a:gd name="T30" fmla="*/ 46 w 67"/>
                  <a:gd name="T31" fmla="*/ 11 h 146"/>
                  <a:gd name="T32" fmla="*/ 45 w 67"/>
                  <a:gd name="T33" fmla="*/ 16 h 146"/>
                  <a:gd name="T34" fmla="*/ 45 w 67"/>
                  <a:gd name="T35" fmla="*/ 91 h 146"/>
                  <a:gd name="T36" fmla="*/ 45 w 67"/>
                  <a:gd name="T37" fmla="*/ 115 h 146"/>
                  <a:gd name="T38" fmla="*/ 46 w 67"/>
                  <a:gd name="T39" fmla="*/ 133 h 146"/>
                  <a:gd name="T40" fmla="*/ 47 w 67"/>
                  <a:gd name="T41" fmla="*/ 138 h 146"/>
                  <a:gd name="T42" fmla="*/ 54 w 67"/>
                  <a:gd name="T43" fmla="*/ 141 h 146"/>
                  <a:gd name="T44" fmla="*/ 63 w 67"/>
                  <a:gd name="T45" fmla="*/ 142 h 146"/>
                  <a:gd name="T46" fmla="*/ 66 w 67"/>
                  <a:gd name="T47" fmla="*/ 142 h 146"/>
                  <a:gd name="T48" fmla="*/ 67 w 67"/>
                  <a:gd name="T49" fmla="*/ 144 h 146"/>
                  <a:gd name="T50" fmla="*/ 63 w 67"/>
                  <a:gd name="T51" fmla="*/ 146 h 146"/>
                  <a:gd name="T52" fmla="*/ 31 w 67"/>
                  <a:gd name="T53" fmla="*/ 146 h 146"/>
                  <a:gd name="T54" fmla="*/ 5 w 67"/>
                  <a:gd name="T55" fmla="*/ 146 h 146"/>
                  <a:gd name="T56" fmla="*/ 2 w 67"/>
                  <a:gd name="T57" fmla="*/ 146 h 146"/>
                  <a:gd name="T58" fmla="*/ 1 w 67"/>
                  <a:gd name="T59" fmla="*/ 144 h 146"/>
                  <a:gd name="T60" fmla="*/ 4 w 67"/>
                  <a:gd name="T61" fmla="*/ 142 h 146"/>
                  <a:gd name="T62" fmla="*/ 12 w 67"/>
                  <a:gd name="T63" fmla="*/ 141 h 146"/>
                  <a:gd name="T64" fmla="*/ 13 w 67"/>
                  <a:gd name="T65" fmla="*/ 141 h 146"/>
                  <a:gd name="T66" fmla="*/ 17 w 67"/>
                  <a:gd name="T67" fmla="*/ 132 h 146"/>
                  <a:gd name="T68" fmla="*/ 18 w 67"/>
                  <a:gd name="T69" fmla="*/ 115 h 146"/>
                  <a:gd name="T70" fmla="*/ 18 w 67"/>
                  <a:gd name="T71" fmla="*/ 5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146">
                    <a:moveTo>
                      <a:pt x="18" y="57"/>
                    </a:moveTo>
                    <a:lnTo>
                      <a:pt x="18" y="5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7" y="8"/>
                    </a:lnTo>
                    <a:lnTo>
                      <a:pt x="46" y="11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57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115"/>
                    </a:lnTo>
                    <a:lnTo>
                      <a:pt x="46" y="133"/>
                    </a:lnTo>
                    <a:lnTo>
                      <a:pt x="46" y="133"/>
                    </a:lnTo>
                    <a:lnTo>
                      <a:pt x="46" y="136"/>
                    </a:lnTo>
                    <a:lnTo>
                      <a:pt x="47" y="138"/>
                    </a:lnTo>
                    <a:lnTo>
                      <a:pt x="50" y="141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6" y="142"/>
                    </a:lnTo>
                    <a:lnTo>
                      <a:pt x="67" y="144"/>
                    </a:lnTo>
                    <a:lnTo>
                      <a:pt x="67" y="144"/>
                    </a:lnTo>
                    <a:lnTo>
                      <a:pt x="66" y="146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31" y="146"/>
                    </a:lnTo>
                    <a:lnTo>
                      <a:pt x="31" y="146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2" y="146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2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3" y="141"/>
                    </a:lnTo>
                    <a:lnTo>
                      <a:pt x="16" y="138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18" y="115"/>
                    </a:lnTo>
                    <a:lnTo>
                      <a:pt x="18" y="91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18" name="Freeform 152"/>
              <p:cNvSpPr>
                <a:spLocks/>
              </p:cNvSpPr>
              <p:nvPr/>
            </p:nvSpPr>
            <p:spPr bwMode="auto">
              <a:xfrm>
                <a:off x="5130668" y="2356000"/>
                <a:ext cx="137433" cy="130561"/>
              </a:xfrm>
              <a:custGeom>
                <a:avLst/>
                <a:gdLst>
                  <a:gd name="T0" fmla="*/ 144 w 160"/>
                  <a:gd name="T1" fmla="*/ 136 h 152"/>
                  <a:gd name="T2" fmla="*/ 141 w 160"/>
                  <a:gd name="T3" fmla="*/ 143 h 152"/>
                  <a:gd name="T4" fmla="*/ 129 w 160"/>
                  <a:gd name="T5" fmla="*/ 147 h 152"/>
                  <a:gd name="T6" fmla="*/ 104 w 160"/>
                  <a:gd name="T7" fmla="*/ 152 h 152"/>
                  <a:gd name="T8" fmla="*/ 92 w 160"/>
                  <a:gd name="T9" fmla="*/ 152 h 152"/>
                  <a:gd name="T10" fmla="*/ 57 w 160"/>
                  <a:gd name="T11" fmla="*/ 148 h 152"/>
                  <a:gd name="T12" fmla="*/ 35 w 160"/>
                  <a:gd name="T13" fmla="*/ 139 h 152"/>
                  <a:gd name="T14" fmla="*/ 21 w 160"/>
                  <a:gd name="T15" fmla="*/ 129 h 152"/>
                  <a:gd name="T16" fmla="*/ 11 w 160"/>
                  <a:gd name="T17" fmla="*/ 118 h 152"/>
                  <a:gd name="T18" fmla="*/ 4 w 160"/>
                  <a:gd name="T19" fmla="*/ 103 h 152"/>
                  <a:gd name="T20" fmla="*/ 0 w 160"/>
                  <a:gd name="T21" fmla="*/ 86 h 152"/>
                  <a:gd name="T22" fmla="*/ 0 w 160"/>
                  <a:gd name="T23" fmla="*/ 77 h 152"/>
                  <a:gd name="T24" fmla="*/ 3 w 160"/>
                  <a:gd name="T25" fmla="*/ 54 h 152"/>
                  <a:gd name="T26" fmla="*/ 11 w 160"/>
                  <a:gd name="T27" fmla="*/ 37 h 152"/>
                  <a:gd name="T28" fmla="*/ 21 w 160"/>
                  <a:gd name="T29" fmla="*/ 23 h 152"/>
                  <a:gd name="T30" fmla="*/ 35 w 160"/>
                  <a:gd name="T31" fmla="*/ 14 h 152"/>
                  <a:gd name="T32" fmla="*/ 49 w 160"/>
                  <a:gd name="T33" fmla="*/ 7 h 152"/>
                  <a:gd name="T34" fmla="*/ 75 w 160"/>
                  <a:gd name="T35" fmla="*/ 2 h 152"/>
                  <a:gd name="T36" fmla="*/ 89 w 160"/>
                  <a:gd name="T37" fmla="*/ 0 h 152"/>
                  <a:gd name="T38" fmla="*/ 124 w 160"/>
                  <a:gd name="T39" fmla="*/ 4 h 152"/>
                  <a:gd name="T40" fmla="*/ 140 w 160"/>
                  <a:gd name="T41" fmla="*/ 6 h 152"/>
                  <a:gd name="T42" fmla="*/ 142 w 160"/>
                  <a:gd name="T43" fmla="*/ 7 h 152"/>
                  <a:gd name="T44" fmla="*/ 142 w 160"/>
                  <a:gd name="T45" fmla="*/ 8 h 152"/>
                  <a:gd name="T46" fmla="*/ 141 w 160"/>
                  <a:gd name="T47" fmla="*/ 40 h 152"/>
                  <a:gd name="T48" fmla="*/ 140 w 160"/>
                  <a:gd name="T49" fmla="*/ 44 h 152"/>
                  <a:gd name="T50" fmla="*/ 139 w 160"/>
                  <a:gd name="T51" fmla="*/ 44 h 152"/>
                  <a:gd name="T52" fmla="*/ 136 w 160"/>
                  <a:gd name="T53" fmla="*/ 41 h 152"/>
                  <a:gd name="T54" fmla="*/ 135 w 160"/>
                  <a:gd name="T55" fmla="*/ 35 h 152"/>
                  <a:gd name="T56" fmla="*/ 129 w 160"/>
                  <a:gd name="T57" fmla="*/ 25 h 152"/>
                  <a:gd name="T58" fmla="*/ 123 w 160"/>
                  <a:gd name="T59" fmla="*/ 21 h 152"/>
                  <a:gd name="T60" fmla="*/ 102 w 160"/>
                  <a:gd name="T61" fmla="*/ 12 h 152"/>
                  <a:gd name="T62" fmla="*/ 86 w 160"/>
                  <a:gd name="T63" fmla="*/ 11 h 152"/>
                  <a:gd name="T64" fmla="*/ 67 w 160"/>
                  <a:gd name="T65" fmla="*/ 12 h 152"/>
                  <a:gd name="T66" fmla="*/ 48 w 160"/>
                  <a:gd name="T67" fmla="*/ 23 h 152"/>
                  <a:gd name="T68" fmla="*/ 40 w 160"/>
                  <a:gd name="T69" fmla="*/ 31 h 152"/>
                  <a:gd name="T70" fmla="*/ 31 w 160"/>
                  <a:gd name="T71" fmla="*/ 53 h 152"/>
                  <a:gd name="T72" fmla="*/ 29 w 160"/>
                  <a:gd name="T73" fmla="*/ 69 h 152"/>
                  <a:gd name="T74" fmla="*/ 35 w 160"/>
                  <a:gd name="T75" fmla="*/ 98 h 152"/>
                  <a:gd name="T76" fmla="*/ 48 w 160"/>
                  <a:gd name="T77" fmla="*/ 120 h 152"/>
                  <a:gd name="T78" fmla="*/ 70 w 160"/>
                  <a:gd name="T79" fmla="*/ 136 h 152"/>
                  <a:gd name="T80" fmla="*/ 99 w 160"/>
                  <a:gd name="T81" fmla="*/ 141 h 152"/>
                  <a:gd name="T82" fmla="*/ 106 w 160"/>
                  <a:gd name="T83" fmla="*/ 141 h 152"/>
                  <a:gd name="T84" fmla="*/ 112 w 160"/>
                  <a:gd name="T85" fmla="*/ 139 h 152"/>
                  <a:gd name="T86" fmla="*/ 116 w 160"/>
                  <a:gd name="T87" fmla="*/ 132 h 152"/>
                  <a:gd name="T88" fmla="*/ 116 w 160"/>
                  <a:gd name="T89" fmla="*/ 115 h 152"/>
                  <a:gd name="T90" fmla="*/ 116 w 160"/>
                  <a:gd name="T91" fmla="*/ 93 h 152"/>
                  <a:gd name="T92" fmla="*/ 115 w 160"/>
                  <a:gd name="T93" fmla="*/ 85 h 152"/>
                  <a:gd name="T94" fmla="*/ 108 w 160"/>
                  <a:gd name="T95" fmla="*/ 82 h 152"/>
                  <a:gd name="T96" fmla="*/ 100 w 160"/>
                  <a:gd name="T97" fmla="*/ 81 h 152"/>
                  <a:gd name="T98" fmla="*/ 98 w 160"/>
                  <a:gd name="T99" fmla="*/ 81 h 152"/>
                  <a:gd name="T100" fmla="*/ 96 w 160"/>
                  <a:gd name="T101" fmla="*/ 79 h 152"/>
                  <a:gd name="T102" fmla="*/ 102 w 160"/>
                  <a:gd name="T103" fmla="*/ 77 h 152"/>
                  <a:gd name="T104" fmla="*/ 132 w 160"/>
                  <a:gd name="T105" fmla="*/ 77 h 152"/>
                  <a:gd name="T106" fmla="*/ 156 w 160"/>
                  <a:gd name="T107" fmla="*/ 77 h 152"/>
                  <a:gd name="T108" fmla="*/ 158 w 160"/>
                  <a:gd name="T109" fmla="*/ 77 h 152"/>
                  <a:gd name="T110" fmla="*/ 160 w 160"/>
                  <a:gd name="T111" fmla="*/ 79 h 152"/>
                  <a:gd name="T112" fmla="*/ 157 w 160"/>
                  <a:gd name="T113" fmla="*/ 81 h 152"/>
                  <a:gd name="T114" fmla="*/ 152 w 160"/>
                  <a:gd name="T115" fmla="*/ 82 h 152"/>
                  <a:gd name="T116" fmla="*/ 148 w 160"/>
                  <a:gd name="T117" fmla="*/ 82 h 152"/>
                  <a:gd name="T118" fmla="*/ 144 w 160"/>
                  <a:gd name="T119" fmla="*/ 87 h 152"/>
                  <a:gd name="T120" fmla="*/ 144 w 160"/>
                  <a:gd name="T121" fmla="*/ 93 h 152"/>
                  <a:gd name="T122" fmla="*/ 144 w 160"/>
                  <a:gd name="T12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" h="152">
                    <a:moveTo>
                      <a:pt x="144" y="136"/>
                    </a:moveTo>
                    <a:lnTo>
                      <a:pt x="144" y="136"/>
                    </a:lnTo>
                    <a:lnTo>
                      <a:pt x="142" y="141"/>
                    </a:lnTo>
                    <a:lnTo>
                      <a:pt x="141" y="143"/>
                    </a:lnTo>
                    <a:lnTo>
                      <a:pt x="141" y="143"/>
                    </a:lnTo>
                    <a:lnTo>
                      <a:pt x="129" y="147"/>
                    </a:lnTo>
                    <a:lnTo>
                      <a:pt x="117" y="150"/>
                    </a:lnTo>
                    <a:lnTo>
                      <a:pt x="104" y="152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74" y="150"/>
                    </a:lnTo>
                    <a:lnTo>
                      <a:pt x="57" y="148"/>
                    </a:lnTo>
                    <a:lnTo>
                      <a:pt x="41" y="141"/>
                    </a:lnTo>
                    <a:lnTo>
                      <a:pt x="35" y="139"/>
                    </a:lnTo>
                    <a:lnTo>
                      <a:pt x="28" y="133"/>
                    </a:lnTo>
                    <a:lnTo>
                      <a:pt x="21" y="129"/>
                    </a:lnTo>
                    <a:lnTo>
                      <a:pt x="16" y="124"/>
                    </a:lnTo>
                    <a:lnTo>
                      <a:pt x="11" y="118"/>
                    </a:lnTo>
                    <a:lnTo>
                      <a:pt x="7" y="111"/>
                    </a:lnTo>
                    <a:lnTo>
                      <a:pt x="4" y="103"/>
                    </a:lnTo>
                    <a:lnTo>
                      <a:pt x="2" y="95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" y="45"/>
                    </a:lnTo>
                    <a:lnTo>
                      <a:pt x="11" y="37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8" y="17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2" y="3"/>
                    </a:lnTo>
                    <a:lnTo>
                      <a:pt x="75" y="2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110" y="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2" y="7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1" y="16"/>
                    </a:lnTo>
                    <a:lnTo>
                      <a:pt x="141" y="40"/>
                    </a:lnTo>
                    <a:lnTo>
                      <a:pt x="141" y="40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7" y="44"/>
                    </a:lnTo>
                    <a:lnTo>
                      <a:pt x="136" y="41"/>
                    </a:lnTo>
                    <a:lnTo>
                      <a:pt x="136" y="41"/>
                    </a:lnTo>
                    <a:lnTo>
                      <a:pt x="135" y="35"/>
                    </a:lnTo>
                    <a:lnTo>
                      <a:pt x="133" y="31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3" y="21"/>
                    </a:lnTo>
                    <a:lnTo>
                      <a:pt x="114" y="16"/>
                    </a:lnTo>
                    <a:lnTo>
                      <a:pt x="102" y="12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78" y="11"/>
                    </a:lnTo>
                    <a:lnTo>
                      <a:pt x="67" y="12"/>
                    </a:lnTo>
                    <a:lnTo>
                      <a:pt x="58" y="16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0" y="31"/>
                    </a:lnTo>
                    <a:lnTo>
                      <a:pt x="35" y="41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1" y="85"/>
                    </a:lnTo>
                    <a:lnTo>
                      <a:pt x="35" y="98"/>
                    </a:lnTo>
                    <a:lnTo>
                      <a:pt x="40" y="111"/>
                    </a:lnTo>
                    <a:lnTo>
                      <a:pt x="48" y="120"/>
                    </a:lnTo>
                    <a:lnTo>
                      <a:pt x="58" y="129"/>
                    </a:lnTo>
                    <a:lnTo>
                      <a:pt x="70" y="136"/>
                    </a:lnTo>
                    <a:lnTo>
                      <a:pt x="83" y="140"/>
                    </a:lnTo>
                    <a:lnTo>
                      <a:pt x="99" y="141"/>
                    </a:lnTo>
                    <a:lnTo>
                      <a:pt x="99" y="141"/>
                    </a:lnTo>
                    <a:lnTo>
                      <a:pt x="106" y="141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6" y="136"/>
                    </a:lnTo>
                    <a:lnTo>
                      <a:pt x="116" y="132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5" y="85"/>
                    </a:lnTo>
                    <a:lnTo>
                      <a:pt x="112" y="83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77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7" y="81"/>
                    </a:lnTo>
                    <a:lnTo>
                      <a:pt x="157" y="81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48" y="82"/>
                    </a:lnTo>
                    <a:lnTo>
                      <a:pt x="145" y="85"/>
                    </a:lnTo>
                    <a:lnTo>
                      <a:pt x="144" y="87"/>
                    </a:lnTo>
                    <a:lnTo>
                      <a:pt x="144" y="93"/>
                    </a:lnTo>
                    <a:lnTo>
                      <a:pt x="144" y="93"/>
                    </a:lnTo>
                    <a:lnTo>
                      <a:pt x="144" y="115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  <p:sp>
            <p:nvSpPr>
              <p:cNvPr id="19" name="Freeform 153"/>
              <p:cNvSpPr>
                <a:spLocks/>
              </p:cNvSpPr>
              <p:nvPr/>
            </p:nvSpPr>
            <p:spPr bwMode="auto">
              <a:xfrm>
                <a:off x="5264665" y="2356000"/>
                <a:ext cx="144304" cy="130561"/>
              </a:xfrm>
              <a:custGeom>
                <a:avLst/>
                <a:gdLst>
                  <a:gd name="T0" fmla="*/ 35 w 168"/>
                  <a:gd name="T1" fmla="*/ 123 h 152"/>
                  <a:gd name="T2" fmla="*/ 38 w 168"/>
                  <a:gd name="T3" fmla="*/ 139 h 152"/>
                  <a:gd name="T4" fmla="*/ 42 w 168"/>
                  <a:gd name="T5" fmla="*/ 144 h 152"/>
                  <a:gd name="T6" fmla="*/ 47 w 168"/>
                  <a:gd name="T7" fmla="*/ 145 h 152"/>
                  <a:gd name="T8" fmla="*/ 52 w 168"/>
                  <a:gd name="T9" fmla="*/ 145 h 152"/>
                  <a:gd name="T10" fmla="*/ 56 w 168"/>
                  <a:gd name="T11" fmla="*/ 147 h 152"/>
                  <a:gd name="T12" fmla="*/ 55 w 168"/>
                  <a:gd name="T13" fmla="*/ 149 h 152"/>
                  <a:gd name="T14" fmla="*/ 51 w 168"/>
                  <a:gd name="T15" fmla="*/ 149 h 152"/>
                  <a:gd name="T16" fmla="*/ 25 w 168"/>
                  <a:gd name="T17" fmla="*/ 149 h 152"/>
                  <a:gd name="T18" fmla="*/ 4 w 168"/>
                  <a:gd name="T19" fmla="*/ 149 h 152"/>
                  <a:gd name="T20" fmla="*/ 0 w 168"/>
                  <a:gd name="T21" fmla="*/ 148 h 152"/>
                  <a:gd name="T22" fmla="*/ 0 w 168"/>
                  <a:gd name="T23" fmla="*/ 147 h 152"/>
                  <a:gd name="T24" fmla="*/ 2 w 168"/>
                  <a:gd name="T25" fmla="*/ 145 h 152"/>
                  <a:gd name="T26" fmla="*/ 12 w 168"/>
                  <a:gd name="T27" fmla="*/ 144 h 152"/>
                  <a:gd name="T28" fmla="*/ 14 w 168"/>
                  <a:gd name="T29" fmla="*/ 143 h 152"/>
                  <a:gd name="T30" fmla="*/ 17 w 168"/>
                  <a:gd name="T31" fmla="*/ 132 h 152"/>
                  <a:gd name="T32" fmla="*/ 19 w 168"/>
                  <a:gd name="T33" fmla="*/ 7 h 152"/>
                  <a:gd name="T34" fmla="*/ 21 w 168"/>
                  <a:gd name="T35" fmla="*/ 2 h 152"/>
                  <a:gd name="T36" fmla="*/ 23 w 168"/>
                  <a:gd name="T37" fmla="*/ 0 h 152"/>
                  <a:gd name="T38" fmla="*/ 25 w 168"/>
                  <a:gd name="T39" fmla="*/ 0 h 152"/>
                  <a:gd name="T40" fmla="*/ 31 w 168"/>
                  <a:gd name="T41" fmla="*/ 7 h 152"/>
                  <a:gd name="T42" fmla="*/ 93 w 168"/>
                  <a:gd name="T43" fmla="*/ 68 h 152"/>
                  <a:gd name="T44" fmla="*/ 135 w 168"/>
                  <a:gd name="T45" fmla="*/ 111 h 152"/>
                  <a:gd name="T46" fmla="*/ 135 w 168"/>
                  <a:gd name="T47" fmla="*/ 25 h 152"/>
                  <a:gd name="T48" fmla="*/ 134 w 168"/>
                  <a:gd name="T49" fmla="*/ 19 h 152"/>
                  <a:gd name="T50" fmla="*/ 131 w 168"/>
                  <a:gd name="T51" fmla="*/ 11 h 152"/>
                  <a:gd name="T52" fmla="*/ 127 w 168"/>
                  <a:gd name="T53" fmla="*/ 8 h 152"/>
                  <a:gd name="T54" fmla="*/ 118 w 168"/>
                  <a:gd name="T55" fmla="*/ 7 h 152"/>
                  <a:gd name="T56" fmla="*/ 116 w 168"/>
                  <a:gd name="T57" fmla="*/ 7 h 152"/>
                  <a:gd name="T58" fmla="*/ 114 w 168"/>
                  <a:gd name="T59" fmla="*/ 6 h 152"/>
                  <a:gd name="T60" fmla="*/ 116 w 168"/>
                  <a:gd name="T61" fmla="*/ 4 h 152"/>
                  <a:gd name="T62" fmla="*/ 120 w 168"/>
                  <a:gd name="T63" fmla="*/ 3 h 152"/>
                  <a:gd name="T64" fmla="*/ 145 w 168"/>
                  <a:gd name="T65" fmla="*/ 4 h 152"/>
                  <a:gd name="T66" fmla="*/ 164 w 168"/>
                  <a:gd name="T67" fmla="*/ 3 h 152"/>
                  <a:gd name="T68" fmla="*/ 168 w 168"/>
                  <a:gd name="T69" fmla="*/ 6 h 152"/>
                  <a:gd name="T70" fmla="*/ 168 w 168"/>
                  <a:gd name="T71" fmla="*/ 7 h 152"/>
                  <a:gd name="T72" fmla="*/ 166 w 168"/>
                  <a:gd name="T73" fmla="*/ 7 h 152"/>
                  <a:gd name="T74" fmla="*/ 159 w 168"/>
                  <a:gd name="T75" fmla="*/ 8 h 152"/>
                  <a:gd name="T76" fmla="*/ 154 w 168"/>
                  <a:gd name="T77" fmla="*/ 12 h 152"/>
                  <a:gd name="T78" fmla="*/ 152 w 168"/>
                  <a:gd name="T79" fmla="*/ 24 h 152"/>
                  <a:gd name="T80" fmla="*/ 150 w 168"/>
                  <a:gd name="T81" fmla="*/ 145 h 152"/>
                  <a:gd name="T82" fmla="*/ 147 w 168"/>
                  <a:gd name="T83" fmla="*/ 152 h 152"/>
                  <a:gd name="T84" fmla="*/ 142 w 168"/>
                  <a:gd name="T85" fmla="*/ 150 h 152"/>
                  <a:gd name="T86" fmla="*/ 138 w 168"/>
                  <a:gd name="T87" fmla="*/ 148 h 152"/>
                  <a:gd name="T88" fmla="*/ 80 w 168"/>
                  <a:gd name="T89" fmla="*/ 93 h 152"/>
                  <a:gd name="T90" fmla="*/ 34 w 168"/>
                  <a:gd name="T91" fmla="*/ 44 h 152"/>
                  <a:gd name="T92" fmla="*/ 35 w 168"/>
                  <a:gd name="T93" fmla="*/ 1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152">
                    <a:moveTo>
                      <a:pt x="35" y="123"/>
                    </a:moveTo>
                    <a:lnTo>
                      <a:pt x="35" y="123"/>
                    </a:lnTo>
                    <a:lnTo>
                      <a:pt x="35" y="132"/>
                    </a:lnTo>
                    <a:lnTo>
                      <a:pt x="38" y="139"/>
                    </a:lnTo>
                    <a:lnTo>
                      <a:pt x="39" y="143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7" y="145"/>
                    </a:lnTo>
                    <a:lnTo>
                      <a:pt x="52" y="145"/>
                    </a:lnTo>
                    <a:lnTo>
                      <a:pt x="52" y="145"/>
                    </a:lnTo>
                    <a:lnTo>
                      <a:pt x="55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5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1" y="149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2" y="145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4" y="143"/>
                    </a:lnTo>
                    <a:lnTo>
                      <a:pt x="17" y="139"/>
                    </a:lnTo>
                    <a:lnTo>
                      <a:pt x="17" y="132"/>
                    </a:lnTo>
                    <a:lnTo>
                      <a:pt x="18" y="12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135" y="111"/>
                    </a:lnTo>
                    <a:lnTo>
                      <a:pt x="137" y="111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4" y="19"/>
                    </a:lnTo>
                    <a:lnTo>
                      <a:pt x="133" y="14"/>
                    </a:lnTo>
                    <a:lnTo>
                      <a:pt x="131" y="11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2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4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2" y="17"/>
                    </a:lnTo>
                    <a:lnTo>
                      <a:pt x="152" y="24"/>
                    </a:lnTo>
                    <a:lnTo>
                      <a:pt x="150" y="145"/>
                    </a:lnTo>
                    <a:lnTo>
                      <a:pt x="150" y="145"/>
                    </a:lnTo>
                    <a:lnTo>
                      <a:pt x="148" y="150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2" y="150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50" y="61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solidFill>
                    <a:schemeClr val="bg1"/>
                  </a:solidFill>
                  <a:latin typeface="BIZ UDPゴシック R"/>
                  <a:ea typeface="BIZ UDPゴシック R"/>
                  <a:cs typeface="BIZ UDPゴシック R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170617" y="3717032"/>
            <a:ext cx="1574471" cy="144611"/>
            <a:chOff x="5135563" y="2954338"/>
            <a:chExt cx="4770438" cy="438150"/>
          </a:xfrm>
          <a:solidFill>
            <a:schemeClr val="bg1"/>
          </a:solidFill>
        </p:grpSpPr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5135563" y="2957513"/>
              <a:ext cx="277813" cy="336550"/>
            </a:xfrm>
            <a:custGeom>
              <a:avLst/>
              <a:gdLst>
                <a:gd name="T0" fmla="*/ 57 w 175"/>
                <a:gd name="T1" fmla="*/ 89 h 212"/>
                <a:gd name="T2" fmla="*/ 78 w 175"/>
                <a:gd name="T3" fmla="*/ 68 h 212"/>
                <a:gd name="T4" fmla="*/ 107 w 175"/>
                <a:gd name="T5" fmla="*/ 62 h 212"/>
                <a:gd name="T6" fmla="*/ 121 w 175"/>
                <a:gd name="T7" fmla="*/ 62 h 212"/>
                <a:gd name="T8" fmla="*/ 140 w 175"/>
                <a:gd name="T9" fmla="*/ 72 h 212"/>
                <a:gd name="T10" fmla="*/ 148 w 175"/>
                <a:gd name="T11" fmla="*/ 82 h 212"/>
                <a:gd name="T12" fmla="*/ 154 w 175"/>
                <a:gd name="T13" fmla="*/ 115 h 212"/>
                <a:gd name="T14" fmla="*/ 154 w 175"/>
                <a:gd name="T15" fmla="*/ 177 h 212"/>
                <a:gd name="T16" fmla="*/ 158 w 175"/>
                <a:gd name="T17" fmla="*/ 200 h 212"/>
                <a:gd name="T18" fmla="*/ 164 w 175"/>
                <a:gd name="T19" fmla="*/ 204 h 212"/>
                <a:gd name="T20" fmla="*/ 175 w 175"/>
                <a:gd name="T21" fmla="*/ 212 h 212"/>
                <a:gd name="T22" fmla="*/ 99 w 175"/>
                <a:gd name="T23" fmla="*/ 204 h 212"/>
                <a:gd name="T24" fmla="*/ 109 w 175"/>
                <a:gd name="T25" fmla="*/ 204 h 212"/>
                <a:gd name="T26" fmla="*/ 117 w 175"/>
                <a:gd name="T27" fmla="*/ 200 h 212"/>
                <a:gd name="T28" fmla="*/ 119 w 175"/>
                <a:gd name="T29" fmla="*/ 177 h 212"/>
                <a:gd name="T30" fmla="*/ 119 w 175"/>
                <a:gd name="T31" fmla="*/ 117 h 212"/>
                <a:gd name="T32" fmla="*/ 115 w 175"/>
                <a:gd name="T33" fmla="*/ 87 h 212"/>
                <a:gd name="T34" fmla="*/ 113 w 175"/>
                <a:gd name="T35" fmla="*/ 82 h 212"/>
                <a:gd name="T36" fmla="*/ 101 w 175"/>
                <a:gd name="T37" fmla="*/ 76 h 212"/>
                <a:gd name="T38" fmla="*/ 94 w 175"/>
                <a:gd name="T39" fmla="*/ 74 h 212"/>
                <a:gd name="T40" fmla="*/ 76 w 175"/>
                <a:gd name="T41" fmla="*/ 80 h 212"/>
                <a:gd name="T42" fmla="*/ 65 w 175"/>
                <a:gd name="T43" fmla="*/ 93 h 212"/>
                <a:gd name="T44" fmla="*/ 59 w 175"/>
                <a:gd name="T45" fmla="*/ 107 h 212"/>
                <a:gd name="T46" fmla="*/ 57 w 175"/>
                <a:gd name="T47" fmla="*/ 177 h 212"/>
                <a:gd name="T48" fmla="*/ 57 w 175"/>
                <a:gd name="T49" fmla="*/ 192 h 212"/>
                <a:gd name="T50" fmla="*/ 63 w 175"/>
                <a:gd name="T51" fmla="*/ 202 h 212"/>
                <a:gd name="T52" fmla="*/ 78 w 175"/>
                <a:gd name="T53" fmla="*/ 204 h 212"/>
                <a:gd name="T54" fmla="*/ 0 w 175"/>
                <a:gd name="T55" fmla="*/ 212 h 212"/>
                <a:gd name="T56" fmla="*/ 0 w 175"/>
                <a:gd name="T57" fmla="*/ 204 h 212"/>
                <a:gd name="T58" fmla="*/ 16 w 175"/>
                <a:gd name="T59" fmla="*/ 202 h 212"/>
                <a:gd name="T60" fmla="*/ 22 w 175"/>
                <a:gd name="T61" fmla="*/ 192 h 212"/>
                <a:gd name="T62" fmla="*/ 22 w 175"/>
                <a:gd name="T63" fmla="*/ 35 h 212"/>
                <a:gd name="T64" fmla="*/ 22 w 175"/>
                <a:gd name="T65" fmla="*/ 21 h 212"/>
                <a:gd name="T66" fmla="*/ 18 w 175"/>
                <a:gd name="T67" fmla="*/ 14 h 212"/>
                <a:gd name="T68" fmla="*/ 12 w 175"/>
                <a:gd name="T69" fmla="*/ 10 h 212"/>
                <a:gd name="T70" fmla="*/ 0 w 175"/>
                <a:gd name="T71" fmla="*/ 2 h 212"/>
                <a:gd name="T72" fmla="*/ 59 w 175"/>
                <a:gd name="T73" fmla="*/ 0 h 212"/>
                <a:gd name="T74" fmla="*/ 57 w 175"/>
                <a:gd name="T75" fmla="*/ 8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" h="212">
                  <a:moveTo>
                    <a:pt x="57" y="89"/>
                  </a:moveTo>
                  <a:lnTo>
                    <a:pt x="57" y="89"/>
                  </a:lnTo>
                  <a:lnTo>
                    <a:pt x="66" y="76"/>
                  </a:lnTo>
                  <a:lnTo>
                    <a:pt x="78" y="68"/>
                  </a:lnTo>
                  <a:lnTo>
                    <a:pt x="92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21" y="62"/>
                  </a:lnTo>
                  <a:lnTo>
                    <a:pt x="132" y="66"/>
                  </a:lnTo>
                  <a:lnTo>
                    <a:pt x="140" y="72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2" y="95"/>
                  </a:lnTo>
                  <a:lnTo>
                    <a:pt x="154" y="115"/>
                  </a:lnTo>
                  <a:lnTo>
                    <a:pt x="154" y="177"/>
                  </a:lnTo>
                  <a:lnTo>
                    <a:pt x="154" y="177"/>
                  </a:lnTo>
                  <a:lnTo>
                    <a:pt x="154" y="192"/>
                  </a:lnTo>
                  <a:lnTo>
                    <a:pt x="158" y="200"/>
                  </a:lnTo>
                  <a:lnTo>
                    <a:pt x="160" y="202"/>
                  </a:lnTo>
                  <a:lnTo>
                    <a:pt x="164" y="204"/>
                  </a:lnTo>
                  <a:lnTo>
                    <a:pt x="175" y="204"/>
                  </a:lnTo>
                  <a:lnTo>
                    <a:pt x="175" y="212"/>
                  </a:lnTo>
                  <a:lnTo>
                    <a:pt x="99" y="212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109" y="204"/>
                  </a:lnTo>
                  <a:lnTo>
                    <a:pt x="113" y="202"/>
                  </a:lnTo>
                  <a:lnTo>
                    <a:pt x="117" y="200"/>
                  </a:lnTo>
                  <a:lnTo>
                    <a:pt x="119" y="192"/>
                  </a:lnTo>
                  <a:lnTo>
                    <a:pt x="119" y="17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99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3" y="82"/>
                  </a:lnTo>
                  <a:lnTo>
                    <a:pt x="107" y="78"/>
                  </a:lnTo>
                  <a:lnTo>
                    <a:pt x="101" y="76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86" y="76"/>
                  </a:lnTo>
                  <a:lnTo>
                    <a:pt x="76" y="80"/>
                  </a:lnTo>
                  <a:lnTo>
                    <a:pt x="70" y="85"/>
                  </a:lnTo>
                  <a:lnTo>
                    <a:pt x="65" y="93"/>
                  </a:lnTo>
                  <a:lnTo>
                    <a:pt x="65" y="93"/>
                  </a:lnTo>
                  <a:lnTo>
                    <a:pt x="59" y="107"/>
                  </a:lnTo>
                  <a:lnTo>
                    <a:pt x="57" y="122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7" y="192"/>
                  </a:lnTo>
                  <a:lnTo>
                    <a:pt x="61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21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7" y="56"/>
                  </a:lnTo>
                  <a:lnTo>
                    <a:pt x="5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auto">
            <a:xfrm>
              <a:off x="5441950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81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1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5605463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5 w 89"/>
                <a:gd name="T17" fmla="*/ 185 h 196"/>
                <a:gd name="T18" fmla="*/ 65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1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0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7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6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1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0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6" name="Freeform 70"/>
            <p:cNvSpPr>
              <a:spLocks noEditPoints="1"/>
            </p:cNvSpPr>
            <p:nvPr/>
          </p:nvSpPr>
          <p:spPr bwMode="auto">
            <a:xfrm>
              <a:off x="5756275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5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4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1 w 159"/>
                <a:gd name="T19" fmla="*/ 132 h 212"/>
                <a:gd name="T20" fmla="*/ 132 w 159"/>
                <a:gd name="T21" fmla="*/ 142 h 212"/>
                <a:gd name="T22" fmla="*/ 108 w 159"/>
                <a:gd name="T23" fmla="*/ 152 h 212"/>
                <a:gd name="T24" fmla="*/ 93 w 159"/>
                <a:gd name="T25" fmla="*/ 153 h 212"/>
                <a:gd name="T26" fmla="*/ 73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2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4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69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5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8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3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1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2" y="142"/>
                  </a:lnTo>
                  <a:lnTo>
                    <a:pt x="108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8" y="18"/>
                  </a:lnTo>
                  <a:lnTo>
                    <a:pt x="104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69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7" name="Freeform 71"/>
            <p:cNvSpPr>
              <a:spLocks noEditPoints="1"/>
            </p:cNvSpPr>
            <p:nvPr/>
          </p:nvSpPr>
          <p:spPr bwMode="auto">
            <a:xfrm>
              <a:off x="6064250" y="3055938"/>
              <a:ext cx="73025" cy="242888"/>
            </a:xfrm>
            <a:custGeom>
              <a:avLst/>
              <a:gdLst>
                <a:gd name="T0" fmla="*/ 46 w 46"/>
                <a:gd name="T1" fmla="*/ 23 h 153"/>
                <a:gd name="T2" fmla="*/ 46 w 46"/>
                <a:gd name="T3" fmla="*/ 23 h 153"/>
                <a:gd name="T4" fmla="*/ 44 w 46"/>
                <a:gd name="T5" fmla="*/ 33 h 153"/>
                <a:gd name="T6" fmla="*/ 40 w 46"/>
                <a:gd name="T7" fmla="*/ 39 h 153"/>
                <a:gd name="T8" fmla="*/ 33 w 46"/>
                <a:gd name="T9" fmla="*/ 45 h 153"/>
                <a:gd name="T10" fmla="*/ 23 w 46"/>
                <a:gd name="T11" fmla="*/ 47 h 153"/>
                <a:gd name="T12" fmla="*/ 23 w 46"/>
                <a:gd name="T13" fmla="*/ 47 h 153"/>
                <a:gd name="T14" fmla="*/ 13 w 46"/>
                <a:gd name="T15" fmla="*/ 45 h 153"/>
                <a:gd name="T16" fmla="*/ 6 w 46"/>
                <a:gd name="T17" fmla="*/ 39 h 153"/>
                <a:gd name="T18" fmla="*/ 2 w 46"/>
                <a:gd name="T19" fmla="*/ 33 h 153"/>
                <a:gd name="T20" fmla="*/ 0 w 46"/>
                <a:gd name="T21" fmla="*/ 23 h 153"/>
                <a:gd name="T22" fmla="*/ 0 w 46"/>
                <a:gd name="T23" fmla="*/ 23 h 153"/>
                <a:gd name="T24" fmla="*/ 2 w 46"/>
                <a:gd name="T25" fmla="*/ 14 h 153"/>
                <a:gd name="T26" fmla="*/ 6 w 46"/>
                <a:gd name="T27" fmla="*/ 6 h 153"/>
                <a:gd name="T28" fmla="*/ 13 w 46"/>
                <a:gd name="T29" fmla="*/ 2 h 153"/>
                <a:gd name="T30" fmla="*/ 23 w 46"/>
                <a:gd name="T31" fmla="*/ 0 h 153"/>
                <a:gd name="T32" fmla="*/ 23 w 46"/>
                <a:gd name="T33" fmla="*/ 0 h 153"/>
                <a:gd name="T34" fmla="*/ 33 w 46"/>
                <a:gd name="T35" fmla="*/ 2 h 153"/>
                <a:gd name="T36" fmla="*/ 40 w 46"/>
                <a:gd name="T37" fmla="*/ 6 h 153"/>
                <a:gd name="T38" fmla="*/ 44 w 46"/>
                <a:gd name="T39" fmla="*/ 14 h 153"/>
                <a:gd name="T40" fmla="*/ 46 w 46"/>
                <a:gd name="T41" fmla="*/ 23 h 153"/>
                <a:gd name="T42" fmla="*/ 46 w 46"/>
                <a:gd name="T43" fmla="*/ 23 h 153"/>
                <a:gd name="T44" fmla="*/ 46 w 46"/>
                <a:gd name="T45" fmla="*/ 130 h 153"/>
                <a:gd name="T46" fmla="*/ 46 w 46"/>
                <a:gd name="T47" fmla="*/ 130 h 153"/>
                <a:gd name="T48" fmla="*/ 44 w 46"/>
                <a:gd name="T49" fmla="*/ 140 h 153"/>
                <a:gd name="T50" fmla="*/ 40 w 46"/>
                <a:gd name="T51" fmla="*/ 148 h 153"/>
                <a:gd name="T52" fmla="*/ 33 w 46"/>
                <a:gd name="T53" fmla="*/ 152 h 153"/>
                <a:gd name="T54" fmla="*/ 23 w 46"/>
                <a:gd name="T55" fmla="*/ 153 h 153"/>
                <a:gd name="T56" fmla="*/ 23 w 46"/>
                <a:gd name="T57" fmla="*/ 153 h 153"/>
                <a:gd name="T58" fmla="*/ 13 w 46"/>
                <a:gd name="T59" fmla="*/ 152 h 153"/>
                <a:gd name="T60" fmla="*/ 6 w 46"/>
                <a:gd name="T61" fmla="*/ 148 h 153"/>
                <a:gd name="T62" fmla="*/ 2 w 46"/>
                <a:gd name="T63" fmla="*/ 140 h 153"/>
                <a:gd name="T64" fmla="*/ 0 w 46"/>
                <a:gd name="T65" fmla="*/ 130 h 153"/>
                <a:gd name="T66" fmla="*/ 0 w 46"/>
                <a:gd name="T67" fmla="*/ 130 h 153"/>
                <a:gd name="T68" fmla="*/ 2 w 46"/>
                <a:gd name="T69" fmla="*/ 120 h 153"/>
                <a:gd name="T70" fmla="*/ 6 w 46"/>
                <a:gd name="T71" fmla="*/ 113 h 153"/>
                <a:gd name="T72" fmla="*/ 13 w 46"/>
                <a:gd name="T73" fmla="*/ 109 h 153"/>
                <a:gd name="T74" fmla="*/ 23 w 46"/>
                <a:gd name="T75" fmla="*/ 107 h 153"/>
                <a:gd name="T76" fmla="*/ 23 w 46"/>
                <a:gd name="T77" fmla="*/ 107 h 153"/>
                <a:gd name="T78" fmla="*/ 33 w 46"/>
                <a:gd name="T79" fmla="*/ 109 h 153"/>
                <a:gd name="T80" fmla="*/ 40 w 46"/>
                <a:gd name="T81" fmla="*/ 113 h 153"/>
                <a:gd name="T82" fmla="*/ 44 w 46"/>
                <a:gd name="T83" fmla="*/ 120 h 153"/>
                <a:gd name="T84" fmla="*/ 46 w 46"/>
                <a:gd name="T85" fmla="*/ 130 h 153"/>
                <a:gd name="T86" fmla="*/ 46 w 46"/>
                <a:gd name="T87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53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0" y="39"/>
                  </a:lnTo>
                  <a:lnTo>
                    <a:pt x="33" y="4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3"/>
                  </a:lnTo>
                  <a:lnTo>
                    <a:pt x="46" y="23"/>
                  </a:lnTo>
                  <a:close/>
                  <a:moveTo>
                    <a:pt x="46" y="130"/>
                  </a:moveTo>
                  <a:lnTo>
                    <a:pt x="46" y="130"/>
                  </a:lnTo>
                  <a:lnTo>
                    <a:pt x="44" y="140"/>
                  </a:lnTo>
                  <a:lnTo>
                    <a:pt x="40" y="148"/>
                  </a:lnTo>
                  <a:lnTo>
                    <a:pt x="33" y="15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3" y="152"/>
                  </a:lnTo>
                  <a:lnTo>
                    <a:pt x="6" y="148"/>
                  </a:lnTo>
                  <a:lnTo>
                    <a:pt x="2" y="14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6" y="113"/>
                  </a:lnTo>
                  <a:lnTo>
                    <a:pt x="13" y="109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33" y="109"/>
                  </a:lnTo>
                  <a:lnTo>
                    <a:pt x="40" y="113"/>
                  </a:lnTo>
                  <a:lnTo>
                    <a:pt x="44" y="120"/>
                  </a:lnTo>
                  <a:lnTo>
                    <a:pt x="46" y="130"/>
                  </a:lnTo>
                  <a:lnTo>
                    <a:pt x="4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8" name="Freeform 72"/>
            <p:cNvSpPr>
              <a:spLocks/>
            </p:cNvSpPr>
            <p:nvPr/>
          </p:nvSpPr>
          <p:spPr bwMode="auto">
            <a:xfrm>
              <a:off x="6162675" y="2960688"/>
              <a:ext cx="171450" cy="409575"/>
            </a:xfrm>
            <a:custGeom>
              <a:avLst/>
              <a:gdLst>
                <a:gd name="T0" fmla="*/ 93 w 108"/>
                <a:gd name="T1" fmla="*/ 0 h 258"/>
                <a:gd name="T2" fmla="*/ 108 w 108"/>
                <a:gd name="T3" fmla="*/ 0 h 258"/>
                <a:gd name="T4" fmla="*/ 15 w 108"/>
                <a:gd name="T5" fmla="*/ 258 h 258"/>
                <a:gd name="T6" fmla="*/ 0 w 108"/>
                <a:gd name="T7" fmla="*/ 258 h 258"/>
                <a:gd name="T8" fmla="*/ 93 w 108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8">
                  <a:moveTo>
                    <a:pt x="93" y="0"/>
                  </a:moveTo>
                  <a:lnTo>
                    <a:pt x="108" y="0"/>
                  </a:lnTo>
                  <a:lnTo>
                    <a:pt x="15" y="258"/>
                  </a:lnTo>
                  <a:lnTo>
                    <a:pt x="0" y="25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auto">
            <a:xfrm>
              <a:off x="6334125" y="2960688"/>
              <a:ext cx="176213" cy="409575"/>
            </a:xfrm>
            <a:custGeom>
              <a:avLst/>
              <a:gdLst>
                <a:gd name="T0" fmla="*/ 94 w 111"/>
                <a:gd name="T1" fmla="*/ 0 h 258"/>
                <a:gd name="T2" fmla="*/ 111 w 111"/>
                <a:gd name="T3" fmla="*/ 0 h 258"/>
                <a:gd name="T4" fmla="*/ 18 w 111"/>
                <a:gd name="T5" fmla="*/ 258 h 258"/>
                <a:gd name="T6" fmla="*/ 0 w 111"/>
                <a:gd name="T7" fmla="*/ 258 h 258"/>
                <a:gd name="T8" fmla="*/ 94 w 111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8">
                  <a:moveTo>
                    <a:pt x="94" y="0"/>
                  </a:moveTo>
                  <a:lnTo>
                    <a:pt x="111" y="0"/>
                  </a:lnTo>
                  <a:lnTo>
                    <a:pt x="18" y="258"/>
                  </a:lnTo>
                  <a:lnTo>
                    <a:pt x="0" y="258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6529388" y="3055938"/>
              <a:ext cx="249238" cy="336550"/>
            </a:xfrm>
            <a:custGeom>
              <a:avLst/>
              <a:gdLst>
                <a:gd name="T0" fmla="*/ 54 w 157"/>
                <a:gd name="T1" fmla="*/ 22 h 212"/>
                <a:gd name="T2" fmla="*/ 74 w 157"/>
                <a:gd name="T3" fmla="*/ 4 h 212"/>
                <a:gd name="T4" fmla="*/ 99 w 157"/>
                <a:gd name="T5" fmla="*/ 0 h 212"/>
                <a:gd name="T6" fmla="*/ 112 w 157"/>
                <a:gd name="T7" fmla="*/ 0 h 212"/>
                <a:gd name="T8" fmla="*/ 134 w 157"/>
                <a:gd name="T9" fmla="*/ 10 h 212"/>
                <a:gd name="T10" fmla="*/ 149 w 157"/>
                <a:gd name="T11" fmla="*/ 29 h 212"/>
                <a:gd name="T12" fmla="*/ 157 w 157"/>
                <a:gd name="T13" fmla="*/ 56 h 212"/>
                <a:gd name="T14" fmla="*/ 157 w 157"/>
                <a:gd name="T15" fmla="*/ 72 h 212"/>
                <a:gd name="T16" fmla="*/ 153 w 157"/>
                <a:gd name="T17" fmla="*/ 107 h 212"/>
                <a:gd name="T18" fmla="*/ 140 w 157"/>
                <a:gd name="T19" fmla="*/ 132 h 212"/>
                <a:gd name="T20" fmla="*/ 132 w 157"/>
                <a:gd name="T21" fmla="*/ 142 h 212"/>
                <a:gd name="T22" fmla="*/ 107 w 157"/>
                <a:gd name="T23" fmla="*/ 152 h 212"/>
                <a:gd name="T24" fmla="*/ 93 w 157"/>
                <a:gd name="T25" fmla="*/ 153 h 212"/>
                <a:gd name="T26" fmla="*/ 74 w 157"/>
                <a:gd name="T27" fmla="*/ 150 h 212"/>
                <a:gd name="T28" fmla="*/ 54 w 157"/>
                <a:gd name="T29" fmla="*/ 138 h 212"/>
                <a:gd name="T30" fmla="*/ 54 w 157"/>
                <a:gd name="T31" fmla="*/ 177 h 212"/>
                <a:gd name="T32" fmla="*/ 56 w 157"/>
                <a:gd name="T33" fmla="*/ 196 h 212"/>
                <a:gd name="T34" fmla="*/ 60 w 157"/>
                <a:gd name="T35" fmla="*/ 202 h 212"/>
                <a:gd name="T36" fmla="*/ 77 w 157"/>
                <a:gd name="T37" fmla="*/ 204 h 212"/>
                <a:gd name="T38" fmla="*/ 0 w 157"/>
                <a:gd name="T39" fmla="*/ 212 h 212"/>
                <a:gd name="T40" fmla="*/ 0 w 157"/>
                <a:gd name="T41" fmla="*/ 204 h 212"/>
                <a:gd name="T42" fmla="*/ 15 w 157"/>
                <a:gd name="T43" fmla="*/ 202 h 212"/>
                <a:gd name="T44" fmla="*/ 19 w 157"/>
                <a:gd name="T45" fmla="*/ 192 h 212"/>
                <a:gd name="T46" fmla="*/ 21 w 157"/>
                <a:gd name="T47" fmla="*/ 37 h 212"/>
                <a:gd name="T48" fmla="*/ 19 w 157"/>
                <a:gd name="T49" fmla="*/ 23 h 212"/>
                <a:gd name="T50" fmla="*/ 13 w 157"/>
                <a:gd name="T51" fmla="*/ 12 h 212"/>
                <a:gd name="T52" fmla="*/ 0 w 157"/>
                <a:gd name="T53" fmla="*/ 10 h 212"/>
                <a:gd name="T54" fmla="*/ 54 w 157"/>
                <a:gd name="T55" fmla="*/ 0 h 212"/>
                <a:gd name="T56" fmla="*/ 62 w 157"/>
                <a:gd name="T57" fmla="*/ 128 h 212"/>
                <a:gd name="T58" fmla="*/ 66 w 157"/>
                <a:gd name="T59" fmla="*/ 134 h 212"/>
                <a:gd name="T60" fmla="*/ 79 w 157"/>
                <a:gd name="T61" fmla="*/ 144 h 212"/>
                <a:gd name="T62" fmla="*/ 87 w 157"/>
                <a:gd name="T63" fmla="*/ 146 h 212"/>
                <a:gd name="T64" fmla="*/ 101 w 157"/>
                <a:gd name="T65" fmla="*/ 142 h 212"/>
                <a:gd name="T66" fmla="*/ 112 w 157"/>
                <a:gd name="T67" fmla="*/ 128 h 212"/>
                <a:gd name="T68" fmla="*/ 118 w 157"/>
                <a:gd name="T69" fmla="*/ 107 h 212"/>
                <a:gd name="T70" fmla="*/ 120 w 157"/>
                <a:gd name="T71" fmla="*/ 76 h 212"/>
                <a:gd name="T72" fmla="*/ 118 w 157"/>
                <a:gd name="T73" fmla="*/ 47 h 212"/>
                <a:gd name="T74" fmla="*/ 112 w 157"/>
                <a:gd name="T75" fmla="*/ 25 h 212"/>
                <a:gd name="T76" fmla="*/ 103 w 157"/>
                <a:gd name="T77" fmla="*/ 12 h 212"/>
                <a:gd name="T78" fmla="*/ 91 w 157"/>
                <a:gd name="T79" fmla="*/ 8 h 212"/>
                <a:gd name="T80" fmla="*/ 81 w 157"/>
                <a:gd name="T81" fmla="*/ 10 h 212"/>
                <a:gd name="T82" fmla="*/ 68 w 157"/>
                <a:gd name="T83" fmla="*/ 20 h 212"/>
                <a:gd name="T84" fmla="*/ 58 w 157"/>
                <a:gd name="T85" fmla="*/ 37 h 212"/>
                <a:gd name="T86" fmla="*/ 54 w 157"/>
                <a:gd name="T87" fmla="*/ 64 h 212"/>
                <a:gd name="T88" fmla="*/ 54 w 157"/>
                <a:gd name="T89" fmla="*/ 80 h 212"/>
                <a:gd name="T90" fmla="*/ 58 w 157"/>
                <a:gd name="T91" fmla="*/ 119 h 212"/>
                <a:gd name="T92" fmla="*/ 62 w 157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7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3" y="41"/>
                  </a:lnTo>
                  <a:lnTo>
                    <a:pt x="157" y="56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7" y="120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7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1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4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0" y="202"/>
                  </a:lnTo>
                  <a:lnTo>
                    <a:pt x="64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19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9" y="23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1" y="142"/>
                  </a:lnTo>
                  <a:lnTo>
                    <a:pt x="107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18" y="47"/>
                  </a:lnTo>
                  <a:lnTo>
                    <a:pt x="116" y="35"/>
                  </a:lnTo>
                  <a:lnTo>
                    <a:pt x="112" y="25"/>
                  </a:lnTo>
                  <a:lnTo>
                    <a:pt x="108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1" y="10"/>
                  </a:lnTo>
                  <a:lnTo>
                    <a:pt x="75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58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6808788" y="3055938"/>
              <a:ext cx="254000" cy="336550"/>
            </a:xfrm>
            <a:custGeom>
              <a:avLst/>
              <a:gdLst>
                <a:gd name="T0" fmla="*/ 55 w 160"/>
                <a:gd name="T1" fmla="*/ 22 h 212"/>
                <a:gd name="T2" fmla="*/ 74 w 160"/>
                <a:gd name="T3" fmla="*/ 4 h 212"/>
                <a:gd name="T4" fmla="*/ 99 w 160"/>
                <a:gd name="T5" fmla="*/ 0 h 212"/>
                <a:gd name="T6" fmla="*/ 113 w 160"/>
                <a:gd name="T7" fmla="*/ 0 h 212"/>
                <a:gd name="T8" fmla="*/ 134 w 160"/>
                <a:gd name="T9" fmla="*/ 10 h 212"/>
                <a:gd name="T10" fmla="*/ 150 w 160"/>
                <a:gd name="T11" fmla="*/ 29 h 212"/>
                <a:gd name="T12" fmla="*/ 158 w 160"/>
                <a:gd name="T13" fmla="*/ 56 h 212"/>
                <a:gd name="T14" fmla="*/ 160 w 160"/>
                <a:gd name="T15" fmla="*/ 72 h 212"/>
                <a:gd name="T16" fmla="*/ 154 w 160"/>
                <a:gd name="T17" fmla="*/ 107 h 212"/>
                <a:gd name="T18" fmla="*/ 142 w 160"/>
                <a:gd name="T19" fmla="*/ 132 h 212"/>
                <a:gd name="T20" fmla="*/ 132 w 160"/>
                <a:gd name="T21" fmla="*/ 142 h 212"/>
                <a:gd name="T22" fmla="*/ 107 w 160"/>
                <a:gd name="T23" fmla="*/ 152 h 212"/>
                <a:gd name="T24" fmla="*/ 94 w 160"/>
                <a:gd name="T25" fmla="*/ 153 h 212"/>
                <a:gd name="T26" fmla="*/ 74 w 160"/>
                <a:gd name="T27" fmla="*/ 150 h 212"/>
                <a:gd name="T28" fmla="*/ 55 w 160"/>
                <a:gd name="T29" fmla="*/ 138 h 212"/>
                <a:gd name="T30" fmla="*/ 55 w 160"/>
                <a:gd name="T31" fmla="*/ 177 h 212"/>
                <a:gd name="T32" fmla="*/ 57 w 160"/>
                <a:gd name="T33" fmla="*/ 196 h 212"/>
                <a:gd name="T34" fmla="*/ 63 w 160"/>
                <a:gd name="T35" fmla="*/ 202 h 212"/>
                <a:gd name="T36" fmla="*/ 78 w 160"/>
                <a:gd name="T37" fmla="*/ 204 h 212"/>
                <a:gd name="T38" fmla="*/ 0 w 160"/>
                <a:gd name="T39" fmla="*/ 212 h 212"/>
                <a:gd name="T40" fmla="*/ 0 w 160"/>
                <a:gd name="T41" fmla="*/ 204 h 212"/>
                <a:gd name="T42" fmla="*/ 16 w 160"/>
                <a:gd name="T43" fmla="*/ 202 h 212"/>
                <a:gd name="T44" fmla="*/ 22 w 160"/>
                <a:gd name="T45" fmla="*/ 192 h 212"/>
                <a:gd name="T46" fmla="*/ 22 w 160"/>
                <a:gd name="T47" fmla="*/ 37 h 212"/>
                <a:gd name="T48" fmla="*/ 20 w 160"/>
                <a:gd name="T49" fmla="*/ 23 h 212"/>
                <a:gd name="T50" fmla="*/ 16 w 160"/>
                <a:gd name="T51" fmla="*/ 12 h 212"/>
                <a:gd name="T52" fmla="*/ 0 w 160"/>
                <a:gd name="T53" fmla="*/ 10 h 212"/>
                <a:gd name="T54" fmla="*/ 55 w 160"/>
                <a:gd name="T55" fmla="*/ 0 h 212"/>
                <a:gd name="T56" fmla="*/ 63 w 160"/>
                <a:gd name="T57" fmla="*/ 128 h 212"/>
                <a:gd name="T58" fmla="*/ 66 w 160"/>
                <a:gd name="T59" fmla="*/ 134 h 212"/>
                <a:gd name="T60" fmla="*/ 80 w 160"/>
                <a:gd name="T61" fmla="*/ 144 h 212"/>
                <a:gd name="T62" fmla="*/ 88 w 160"/>
                <a:gd name="T63" fmla="*/ 146 h 212"/>
                <a:gd name="T64" fmla="*/ 103 w 160"/>
                <a:gd name="T65" fmla="*/ 142 h 212"/>
                <a:gd name="T66" fmla="*/ 113 w 160"/>
                <a:gd name="T67" fmla="*/ 128 h 212"/>
                <a:gd name="T68" fmla="*/ 119 w 160"/>
                <a:gd name="T69" fmla="*/ 107 h 212"/>
                <a:gd name="T70" fmla="*/ 121 w 160"/>
                <a:gd name="T71" fmla="*/ 76 h 212"/>
                <a:gd name="T72" fmla="*/ 119 w 160"/>
                <a:gd name="T73" fmla="*/ 47 h 212"/>
                <a:gd name="T74" fmla="*/ 113 w 160"/>
                <a:gd name="T75" fmla="*/ 25 h 212"/>
                <a:gd name="T76" fmla="*/ 103 w 160"/>
                <a:gd name="T77" fmla="*/ 12 h 212"/>
                <a:gd name="T78" fmla="*/ 92 w 160"/>
                <a:gd name="T79" fmla="*/ 8 h 212"/>
                <a:gd name="T80" fmla="*/ 82 w 160"/>
                <a:gd name="T81" fmla="*/ 10 h 212"/>
                <a:gd name="T82" fmla="*/ 68 w 160"/>
                <a:gd name="T83" fmla="*/ 20 h 212"/>
                <a:gd name="T84" fmla="*/ 61 w 160"/>
                <a:gd name="T85" fmla="*/ 37 h 212"/>
                <a:gd name="T86" fmla="*/ 55 w 160"/>
                <a:gd name="T87" fmla="*/ 64 h 212"/>
                <a:gd name="T88" fmla="*/ 55 w 160"/>
                <a:gd name="T89" fmla="*/ 80 h 212"/>
                <a:gd name="T90" fmla="*/ 59 w 160"/>
                <a:gd name="T91" fmla="*/ 119 h 212"/>
                <a:gd name="T92" fmla="*/ 63 w 160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2">
                  <a:moveTo>
                    <a:pt x="55" y="22"/>
                  </a:moveTo>
                  <a:lnTo>
                    <a:pt x="55" y="22"/>
                  </a:lnTo>
                  <a:lnTo>
                    <a:pt x="64" y="12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4" y="10"/>
                  </a:lnTo>
                  <a:lnTo>
                    <a:pt x="144" y="18"/>
                  </a:lnTo>
                  <a:lnTo>
                    <a:pt x="150" y="29"/>
                  </a:lnTo>
                  <a:lnTo>
                    <a:pt x="156" y="41"/>
                  </a:lnTo>
                  <a:lnTo>
                    <a:pt x="158" y="56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91"/>
                  </a:lnTo>
                  <a:lnTo>
                    <a:pt x="154" y="107"/>
                  </a:lnTo>
                  <a:lnTo>
                    <a:pt x="148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1" y="148"/>
                  </a:lnTo>
                  <a:lnTo>
                    <a:pt x="107" y="152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84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5" y="13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7" y="192"/>
                  </a:lnTo>
                  <a:lnTo>
                    <a:pt x="57" y="196"/>
                  </a:lnTo>
                  <a:lnTo>
                    <a:pt x="59" y="200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8" y="204"/>
                  </a:lnTo>
                  <a:lnTo>
                    <a:pt x="78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2" y="204"/>
                  </a:lnTo>
                  <a:lnTo>
                    <a:pt x="16" y="202"/>
                  </a:lnTo>
                  <a:lnTo>
                    <a:pt x="18" y="200"/>
                  </a:lnTo>
                  <a:lnTo>
                    <a:pt x="22" y="192"/>
                  </a:lnTo>
                  <a:lnTo>
                    <a:pt x="22" y="17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0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2"/>
                  </a:lnTo>
                  <a:close/>
                  <a:moveTo>
                    <a:pt x="63" y="128"/>
                  </a:moveTo>
                  <a:lnTo>
                    <a:pt x="63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80" y="144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3" y="128"/>
                  </a:lnTo>
                  <a:lnTo>
                    <a:pt x="117" y="119"/>
                  </a:lnTo>
                  <a:lnTo>
                    <a:pt x="119" y="107"/>
                  </a:lnTo>
                  <a:lnTo>
                    <a:pt x="121" y="93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19" y="47"/>
                  </a:lnTo>
                  <a:lnTo>
                    <a:pt x="117" y="35"/>
                  </a:lnTo>
                  <a:lnTo>
                    <a:pt x="113" y="25"/>
                  </a:lnTo>
                  <a:lnTo>
                    <a:pt x="109" y="18"/>
                  </a:lnTo>
                  <a:lnTo>
                    <a:pt x="103" y="12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6" y="14"/>
                  </a:lnTo>
                  <a:lnTo>
                    <a:pt x="68" y="20"/>
                  </a:lnTo>
                  <a:lnTo>
                    <a:pt x="64" y="27"/>
                  </a:lnTo>
                  <a:lnTo>
                    <a:pt x="61" y="37"/>
                  </a:lnTo>
                  <a:lnTo>
                    <a:pt x="57" y="51"/>
                  </a:lnTo>
                  <a:lnTo>
                    <a:pt x="55" y="64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7" y="107"/>
                  </a:lnTo>
                  <a:lnTo>
                    <a:pt x="59" y="119"/>
                  </a:lnTo>
                  <a:lnTo>
                    <a:pt x="63" y="128"/>
                  </a:lnTo>
                  <a:lnTo>
                    <a:pt x="6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7102475" y="2987676"/>
              <a:ext cx="141288" cy="311150"/>
            </a:xfrm>
            <a:custGeom>
              <a:avLst/>
              <a:gdLst>
                <a:gd name="T0" fmla="*/ 48 w 89"/>
                <a:gd name="T1" fmla="*/ 148 h 196"/>
                <a:gd name="T2" fmla="*/ 48 w 89"/>
                <a:gd name="T3" fmla="*/ 148 h 196"/>
                <a:gd name="T4" fmla="*/ 50 w 89"/>
                <a:gd name="T5" fmla="*/ 163 h 196"/>
                <a:gd name="T6" fmla="*/ 52 w 89"/>
                <a:gd name="T7" fmla="*/ 173 h 196"/>
                <a:gd name="T8" fmla="*/ 52 w 89"/>
                <a:gd name="T9" fmla="*/ 173 h 196"/>
                <a:gd name="T10" fmla="*/ 54 w 89"/>
                <a:gd name="T11" fmla="*/ 179 h 196"/>
                <a:gd name="T12" fmla="*/ 58 w 89"/>
                <a:gd name="T13" fmla="*/ 181 h 196"/>
                <a:gd name="T14" fmla="*/ 62 w 89"/>
                <a:gd name="T15" fmla="*/ 183 h 196"/>
                <a:gd name="T16" fmla="*/ 66 w 89"/>
                <a:gd name="T17" fmla="*/ 185 h 196"/>
                <a:gd name="T18" fmla="*/ 66 w 89"/>
                <a:gd name="T19" fmla="*/ 185 h 196"/>
                <a:gd name="T20" fmla="*/ 75 w 89"/>
                <a:gd name="T21" fmla="*/ 183 h 196"/>
                <a:gd name="T22" fmla="*/ 85 w 89"/>
                <a:gd name="T23" fmla="*/ 175 h 196"/>
                <a:gd name="T24" fmla="*/ 89 w 89"/>
                <a:gd name="T25" fmla="*/ 183 h 196"/>
                <a:gd name="T26" fmla="*/ 89 w 89"/>
                <a:gd name="T27" fmla="*/ 183 h 196"/>
                <a:gd name="T28" fmla="*/ 79 w 89"/>
                <a:gd name="T29" fmla="*/ 189 h 196"/>
                <a:gd name="T30" fmla="*/ 72 w 89"/>
                <a:gd name="T31" fmla="*/ 193 h 196"/>
                <a:gd name="T32" fmla="*/ 62 w 89"/>
                <a:gd name="T33" fmla="*/ 196 h 196"/>
                <a:gd name="T34" fmla="*/ 50 w 89"/>
                <a:gd name="T35" fmla="*/ 196 h 196"/>
                <a:gd name="T36" fmla="*/ 50 w 89"/>
                <a:gd name="T37" fmla="*/ 196 h 196"/>
                <a:gd name="T38" fmla="*/ 41 w 89"/>
                <a:gd name="T39" fmla="*/ 195 h 196"/>
                <a:gd name="T40" fmla="*/ 31 w 89"/>
                <a:gd name="T41" fmla="*/ 193 h 196"/>
                <a:gd name="T42" fmla="*/ 25 w 89"/>
                <a:gd name="T43" fmla="*/ 187 h 196"/>
                <a:gd name="T44" fmla="*/ 19 w 89"/>
                <a:gd name="T45" fmla="*/ 181 h 196"/>
                <a:gd name="T46" fmla="*/ 19 w 89"/>
                <a:gd name="T47" fmla="*/ 181 h 196"/>
                <a:gd name="T48" fmla="*/ 17 w 89"/>
                <a:gd name="T49" fmla="*/ 175 h 196"/>
                <a:gd name="T50" fmla="*/ 15 w 89"/>
                <a:gd name="T51" fmla="*/ 169 h 196"/>
                <a:gd name="T52" fmla="*/ 15 w 89"/>
                <a:gd name="T53" fmla="*/ 142 h 196"/>
                <a:gd name="T54" fmla="*/ 15 w 89"/>
                <a:gd name="T55" fmla="*/ 55 h 196"/>
                <a:gd name="T56" fmla="*/ 0 w 89"/>
                <a:gd name="T57" fmla="*/ 55 h 196"/>
                <a:gd name="T58" fmla="*/ 0 w 89"/>
                <a:gd name="T59" fmla="*/ 47 h 196"/>
                <a:gd name="T60" fmla="*/ 0 w 89"/>
                <a:gd name="T61" fmla="*/ 47 h 196"/>
                <a:gd name="T62" fmla="*/ 8 w 89"/>
                <a:gd name="T63" fmla="*/ 45 h 196"/>
                <a:gd name="T64" fmla="*/ 15 w 89"/>
                <a:gd name="T65" fmla="*/ 43 h 196"/>
                <a:gd name="T66" fmla="*/ 21 w 89"/>
                <a:gd name="T67" fmla="*/ 39 h 196"/>
                <a:gd name="T68" fmla="*/ 25 w 89"/>
                <a:gd name="T69" fmla="*/ 32 h 196"/>
                <a:gd name="T70" fmla="*/ 25 w 89"/>
                <a:gd name="T71" fmla="*/ 32 h 196"/>
                <a:gd name="T72" fmla="*/ 31 w 89"/>
                <a:gd name="T73" fmla="*/ 20 h 196"/>
                <a:gd name="T74" fmla="*/ 37 w 89"/>
                <a:gd name="T75" fmla="*/ 2 h 196"/>
                <a:gd name="T76" fmla="*/ 50 w 89"/>
                <a:gd name="T77" fmla="*/ 0 h 196"/>
                <a:gd name="T78" fmla="*/ 50 w 89"/>
                <a:gd name="T79" fmla="*/ 0 h 196"/>
                <a:gd name="T80" fmla="*/ 48 w 89"/>
                <a:gd name="T81" fmla="*/ 47 h 196"/>
                <a:gd name="T82" fmla="*/ 83 w 89"/>
                <a:gd name="T83" fmla="*/ 47 h 196"/>
                <a:gd name="T84" fmla="*/ 83 w 89"/>
                <a:gd name="T85" fmla="*/ 55 h 196"/>
                <a:gd name="T86" fmla="*/ 48 w 89"/>
                <a:gd name="T87" fmla="*/ 55 h 196"/>
                <a:gd name="T88" fmla="*/ 48 w 89"/>
                <a:gd name="T89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96">
                  <a:moveTo>
                    <a:pt x="48" y="148"/>
                  </a:moveTo>
                  <a:lnTo>
                    <a:pt x="48" y="148"/>
                  </a:lnTo>
                  <a:lnTo>
                    <a:pt x="50" y="16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4" y="179"/>
                  </a:lnTo>
                  <a:lnTo>
                    <a:pt x="58" y="181"/>
                  </a:lnTo>
                  <a:lnTo>
                    <a:pt x="62" y="183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5" y="183"/>
                  </a:lnTo>
                  <a:lnTo>
                    <a:pt x="85" y="17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79" y="189"/>
                  </a:lnTo>
                  <a:lnTo>
                    <a:pt x="72" y="193"/>
                  </a:lnTo>
                  <a:lnTo>
                    <a:pt x="6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1" y="195"/>
                  </a:lnTo>
                  <a:lnTo>
                    <a:pt x="31" y="193"/>
                  </a:lnTo>
                  <a:lnTo>
                    <a:pt x="25" y="187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7" y="175"/>
                  </a:lnTo>
                  <a:lnTo>
                    <a:pt x="15" y="169"/>
                  </a:lnTo>
                  <a:lnTo>
                    <a:pt x="15" y="14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8" y="45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31" y="20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47"/>
                  </a:lnTo>
                  <a:lnTo>
                    <a:pt x="83" y="47"/>
                  </a:lnTo>
                  <a:lnTo>
                    <a:pt x="83" y="55"/>
                  </a:lnTo>
                  <a:lnTo>
                    <a:pt x="48" y="55"/>
                  </a:lnTo>
                  <a:lnTo>
                    <a:pt x="4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auto">
            <a:xfrm>
              <a:off x="7280275" y="3225801"/>
              <a:ext cx="74613" cy="73025"/>
            </a:xfrm>
            <a:custGeom>
              <a:avLst/>
              <a:gdLst>
                <a:gd name="T0" fmla="*/ 47 w 47"/>
                <a:gd name="T1" fmla="*/ 23 h 46"/>
                <a:gd name="T2" fmla="*/ 47 w 47"/>
                <a:gd name="T3" fmla="*/ 23 h 46"/>
                <a:gd name="T4" fmla="*/ 45 w 47"/>
                <a:gd name="T5" fmla="*/ 33 h 46"/>
                <a:gd name="T6" fmla="*/ 39 w 47"/>
                <a:gd name="T7" fmla="*/ 41 h 46"/>
                <a:gd name="T8" fmla="*/ 33 w 47"/>
                <a:gd name="T9" fmla="*/ 45 h 46"/>
                <a:gd name="T10" fmla="*/ 24 w 47"/>
                <a:gd name="T11" fmla="*/ 46 h 46"/>
                <a:gd name="T12" fmla="*/ 24 w 47"/>
                <a:gd name="T13" fmla="*/ 46 h 46"/>
                <a:gd name="T14" fmla="*/ 14 w 47"/>
                <a:gd name="T15" fmla="*/ 45 h 46"/>
                <a:gd name="T16" fmla="*/ 6 w 47"/>
                <a:gd name="T17" fmla="*/ 41 h 46"/>
                <a:gd name="T18" fmla="*/ 2 w 47"/>
                <a:gd name="T19" fmla="*/ 33 h 46"/>
                <a:gd name="T20" fmla="*/ 0 w 47"/>
                <a:gd name="T21" fmla="*/ 23 h 46"/>
                <a:gd name="T22" fmla="*/ 0 w 47"/>
                <a:gd name="T23" fmla="*/ 23 h 46"/>
                <a:gd name="T24" fmla="*/ 2 w 47"/>
                <a:gd name="T25" fmla="*/ 13 h 46"/>
                <a:gd name="T26" fmla="*/ 6 w 47"/>
                <a:gd name="T27" fmla="*/ 6 h 46"/>
                <a:gd name="T28" fmla="*/ 14 w 47"/>
                <a:gd name="T29" fmla="*/ 2 h 46"/>
                <a:gd name="T30" fmla="*/ 24 w 47"/>
                <a:gd name="T31" fmla="*/ 0 h 46"/>
                <a:gd name="T32" fmla="*/ 24 w 47"/>
                <a:gd name="T33" fmla="*/ 0 h 46"/>
                <a:gd name="T34" fmla="*/ 33 w 47"/>
                <a:gd name="T35" fmla="*/ 2 h 46"/>
                <a:gd name="T36" fmla="*/ 41 w 47"/>
                <a:gd name="T37" fmla="*/ 6 h 46"/>
                <a:gd name="T38" fmla="*/ 45 w 47"/>
                <a:gd name="T39" fmla="*/ 13 h 46"/>
                <a:gd name="T40" fmla="*/ 47 w 47"/>
                <a:gd name="T41" fmla="*/ 23 h 46"/>
                <a:gd name="T42" fmla="*/ 47 w 47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47" y="23"/>
                  </a:lnTo>
                  <a:lnTo>
                    <a:pt x="45" y="33"/>
                  </a:lnTo>
                  <a:lnTo>
                    <a:pt x="39" y="41"/>
                  </a:lnTo>
                  <a:lnTo>
                    <a:pt x="33" y="45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5" y="13"/>
                  </a:lnTo>
                  <a:lnTo>
                    <a:pt x="47" y="23"/>
                  </a:lnTo>
                  <a:lnTo>
                    <a:pt x="4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4" name="Freeform 78"/>
            <p:cNvSpPr>
              <a:spLocks noEditPoints="1"/>
            </p:cNvSpPr>
            <p:nvPr/>
          </p:nvSpPr>
          <p:spPr bwMode="auto">
            <a:xfrm>
              <a:off x="7410450" y="2957513"/>
              <a:ext cx="246063" cy="341313"/>
            </a:xfrm>
            <a:custGeom>
              <a:avLst/>
              <a:gdLst>
                <a:gd name="T0" fmla="*/ 138 w 155"/>
                <a:gd name="T1" fmla="*/ 0 h 215"/>
                <a:gd name="T2" fmla="*/ 138 w 155"/>
                <a:gd name="T3" fmla="*/ 169 h 215"/>
                <a:gd name="T4" fmla="*/ 138 w 155"/>
                <a:gd name="T5" fmla="*/ 192 h 215"/>
                <a:gd name="T6" fmla="*/ 142 w 155"/>
                <a:gd name="T7" fmla="*/ 202 h 215"/>
                <a:gd name="T8" fmla="*/ 145 w 155"/>
                <a:gd name="T9" fmla="*/ 204 h 215"/>
                <a:gd name="T10" fmla="*/ 155 w 155"/>
                <a:gd name="T11" fmla="*/ 212 h 215"/>
                <a:gd name="T12" fmla="*/ 105 w 155"/>
                <a:gd name="T13" fmla="*/ 194 h 215"/>
                <a:gd name="T14" fmla="*/ 95 w 155"/>
                <a:gd name="T15" fmla="*/ 204 h 215"/>
                <a:gd name="T16" fmla="*/ 72 w 155"/>
                <a:gd name="T17" fmla="*/ 214 h 215"/>
                <a:gd name="T18" fmla="*/ 60 w 155"/>
                <a:gd name="T19" fmla="*/ 215 h 215"/>
                <a:gd name="T20" fmla="*/ 37 w 155"/>
                <a:gd name="T21" fmla="*/ 212 h 215"/>
                <a:gd name="T22" fmla="*/ 19 w 155"/>
                <a:gd name="T23" fmla="*/ 198 h 215"/>
                <a:gd name="T24" fmla="*/ 10 w 155"/>
                <a:gd name="T25" fmla="*/ 188 h 215"/>
                <a:gd name="T26" fmla="*/ 2 w 155"/>
                <a:gd name="T27" fmla="*/ 159 h 215"/>
                <a:gd name="T28" fmla="*/ 0 w 155"/>
                <a:gd name="T29" fmla="*/ 142 h 215"/>
                <a:gd name="T30" fmla="*/ 4 w 155"/>
                <a:gd name="T31" fmla="*/ 109 h 215"/>
                <a:gd name="T32" fmla="*/ 17 w 155"/>
                <a:gd name="T33" fmla="*/ 84 h 215"/>
                <a:gd name="T34" fmla="*/ 37 w 155"/>
                <a:gd name="T35" fmla="*/ 66 h 215"/>
                <a:gd name="T36" fmla="*/ 64 w 155"/>
                <a:gd name="T37" fmla="*/ 62 h 215"/>
                <a:gd name="T38" fmla="*/ 76 w 155"/>
                <a:gd name="T39" fmla="*/ 62 h 215"/>
                <a:gd name="T40" fmla="*/ 95 w 155"/>
                <a:gd name="T41" fmla="*/ 70 h 215"/>
                <a:gd name="T42" fmla="*/ 103 w 155"/>
                <a:gd name="T43" fmla="*/ 37 h 215"/>
                <a:gd name="T44" fmla="*/ 103 w 155"/>
                <a:gd name="T45" fmla="*/ 21 h 215"/>
                <a:gd name="T46" fmla="*/ 99 w 155"/>
                <a:gd name="T47" fmla="*/ 14 h 215"/>
                <a:gd name="T48" fmla="*/ 93 w 155"/>
                <a:gd name="T49" fmla="*/ 10 h 215"/>
                <a:gd name="T50" fmla="*/ 81 w 155"/>
                <a:gd name="T51" fmla="*/ 2 h 215"/>
                <a:gd name="T52" fmla="*/ 70 w 155"/>
                <a:gd name="T53" fmla="*/ 68 h 215"/>
                <a:gd name="T54" fmla="*/ 62 w 155"/>
                <a:gd name="T55" fmla="*/ 70 h 215"/>
                <a:gd name="T56" fmla="*/ 50 w 155"/>
                <a:gd name="T57" fmla="*/ 80 h 215"/>
                <a:gd name="T58" fmla="*/ 43 w 155"/>
                <a:gd name="T59" fmla="*/ 97 h 215"/>
                <a:gd name="T60" fmla="*/ 37 w 155"/>
                <a:gd name="T61" fmla="*/ 122 h 215"/>
                <a:gd name="T62" fmla="*/ 37 w 155"/>
                <a:gd name="T63" fmla="*/ 138 h 215"/>
                <a:gd name="T64" fmla="*/ 41 w 155"/>
                <a:gd name="T65" fmla="*/ 173 h 215"/>
                <a:gd name="T66" fmla="*/ 50 w 155"/>
                <a:gd name="T67" fmla="*/ 196 h 215"/>
                <a:gd name="T68" fmla="*/ 54 w 155"/>
                <a:gd name="T69" fmla="*/ 202 h 215"/>
                <a:gd name="T70" fmla="*/ 64 w 155"/>
                <a:gd name="T71" fmla="*/ 206 h 215"/>
                <a:gd name="T72" fmla="*/ 70 w 155"/>
                <a:gd name="T73" fmla="*/ 208 h 215"/>
                <a:gd name="T74" fmla="*/ 83 w 155"/>
                <a:gd name="T75" fmla="*/ 202 h 215"/>
                <a:gd name="T76" fmla="*/ 95 w 155"/>
                <a:gd name="T77" fmla="*/ 188 h 215"/>
                <a:gd name="T78" fmla="*/ 101 w 155"/>
                <a:gd name="T79" fmla="*/ 165 h 215"/>
                <a:gd name="T80" fmla="*/ 103 w 155"/>
                <a:gd name="T81" fmla="*/ 136 h 215"/>
                <a:gd name="T82" fmla="*/ 103 w 155"/>
                <a:gd name="T83" fmla="*/ 120 h 215"/>
                <a:gd name="T84" fmla="*/ 99 w 155"/>
                <a:gd name="T85" fmla="*/ 95 h 215"/>
                <a:gd name="T86" fmla="*/ 91 w 155"/>
                <a:gd name="T87" fmla="*/ 80 h 215"/>
                <a:gd name="T88" fmla="*/ 78 w 155"/>
                <a:gd name="T89" fmla="*/ 70 h 215"/>
                <a:gd name="T90" fmla="*/ 70 w 155"/>
                <a:gd name="T91" fmla="*/ 6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5" h="215">
                  <a:moveTo>
                    <a:pt x="138" y="0"/>
                  </a:moveTo>
                  <a:lnTo>
                    <a:pt x="138" y="0"/>
                  </a:lnTo>
                  <a:lnTo>
                    <a:pt x="138" y="56"/>
                  </a:lnTo>
                  <a:lnTo>
                    <a:pt x="138" y="169"/>
                  </a:lnTo>
                  <a:lnTo>
                    <a:pt x="138" y="169"/>
                  </a:lnTo>
                  <a:lnTo>
                    <a:pt x="138" y="192"/>
                  </a:lnTo>
                  <a:lnTo>
                    <a:pt x="140" y="200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5" y="204"/>
                  </a:lnTo>
                  <a:lnTo>
                    <a:pt x="155" y="206"/>
                  </a:lnTo>
                  <a:lnTo>
                    <a:pt x="155" y="212"/>
                  </a:lnTo>
                  <a:lnTo>
                    <a:pt x="107" y="21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95" y="204"/>
                  </a:lnTo>
                  <a:lnTo>
                    <a:pt x="83" y="210"/>
                  </a:lnTo>
                  <a:lnTo>
                    <a:pt x="72" y="214"/>
                  </a:lnTo>
                  <a:lnTo>
                    <a:pt x="60" y="215"/>
                  </a:lnTo>
                  <a:lnTo>
                    <a:pt x="60" y="215"/>
                  </a:lnTo>
                  <a:lnTo>
                    <a:pt x="48" y="214"/>
                  </a:lnTo>
                  <a:lnTo>
                    <a:pt x="37" y="212"/>
                  </a:lnTo>
                  <a:lnTo>
                    <a:pt x="27" y="206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0" y="188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4"/>
                  </a:lnTo>
                  <a:lnTo>
                    <a:pt x="4" y="109"/>
                  </a:lnTo>
                  <a:lnTo>
                    <a:pt x="10" y="95"/>
                  </a:lnTo>
                  <a:lnTo>
                    <a:pt x="17" y="84"/>
                  </a:lnTo>
                  <a:lnTo>
                    <a:pt x="27" y="74"/>
                  </a:lnTo>
                  <a:lnTo>
                    <a:pt x="37" y="66"/>
                  </a:lnTo>
                  <a:lnTo>
                    <a:pt x="50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6" y="62"/>
                  </a:lnTo>
                  <a:lnTo>
                    <a:pt x="85" y="66"/>
                  </a:lnTo>
                  <a:lnTo>
                    <a:pt x="95" y="70"/>
                  </a:lnTo>
                  <a:lnTo>
                    <a:pt x="103" y="78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3" y="21"/>
                  </a:lnTo>
                  <a:lnTo>
                    <a:pt x="101" y="18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3" y="10"/>
                  </a:lnTo>
                  <a:lnTo>
                    <a:pt x="81" y="8"/>
                  </a:lnTo>
                  <a:lnTo>
                    <a:pt x="81" y="2"/>
                  </a:lnTo>
                  <a:lnTo>
                    <a:pt x="138" y="0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80"/>
                  </a:lnTo>
                  <a:lnTo>
                    <a:pt x="46" y="87"/>
                  </a:lnTo>
                  <a:lnTo>
                    <a:pt x="43" y="97"/>
                  </a:lnTo>
                  <a:lnTo>
                    <a:pt x="39" y="109"/>
                  </a:lnTo>
                  <a:lnTo>
                    <a:pt x="37" y="122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9" y="155"/>
                  </a:lnTo>
                  <a:lnTo>
                    <a:pt x="41" y="173"/>
                  </a:lnTo>
                  <a:lnTo>
                    <a:pt x="45" y="18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4" y="202"/>
                  </a:lnTo>
                  <a:lnTo>
                    <a:pt x="58" y="204"/>
                  </a:lnTo>
                  <a:lnTo>
                    <a:pt x="64" y="206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8" y="206"/>
                  </a:lnTo>
                  <a:lnTo>
                    <a:pt x="83" y="202"/>
                  </a:lnTo>
                  <a:lnTo>
                    <a:pt x="89" y="196"/>
                  </a:lnTo>
                  <a:lnTo>
                    <a:pt x="95" y="188"/>
                  </a:lnTo>
                  <a:lnTo>
                    <a:pt x="99" y="179"/>
                  </a:lnTo>
                  <a:lnTo>
                    <a:pt x="101" y="165"/>
                  </a:lnTo>
                  <a:lnTo>
                    <a:pt x="103" y="151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20"/>
                  </a:lnTo>
                  <a:lnTo>
                    <a:pt x="101" y="107"/>
                  </a:lnTo>
                  <a:lnTo>
                    <a:pt x="99" y="95"/>
                  </a:lnTo>
                  <a:lnTo>
                    <a:pt x="95" y="85"/>
                  </a:lnTo>
                  <a:lnTo>
                    <a:pt x="91" y="80"/>
                  </a:lnTo>
                  <a:lnTo>
                    <a:pt x="85" y="74"/>
                  </a:lnTo>
                  <a:lnTo>
                    <a:pt x="78" y="70"/>
                  </a:lnTo>
                  <a:lnTo>
                    <a:pt x="70" y="68"/>
                  </a:lnTo>
                  <a:lnTo>
                    <a:pt x="7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5" name="Freeform 79"/>
            <p:cNvSpPr>
              <a:spLocks noEditPoints="1"/>
            </p:cNvSpPr>
            <p:nvPr/>
          </p:nvSpPr>
          <p:spPr bwMode="auto">
            <a:xfrm>
              <a:off x="7685088" y="3055938"/>
              <a:ext cx="214313" cy="242888"/>
            </a:xfrm>
            <a:custGeom>
              <a:avLst/>
              <a:gdLst>
                <a:gd name="T0" fmla="*/ 36 w 135"/>
                <a:gd name="T1" fmla="*/ 70 h 153"/>
                <a:gd name="T2" fmla="*/ 40 w 135"/>
                <a:gd name="T3" fmla="*/ 105 h 153"/>
                <a:gd name="T4" fmla="*/ 44 w 135"/>
                <a:gd name="T5" fmla="*/ 115 h 153"/>
                <a:gd name="T6" fmla="*/ 60 w 135"/>
                <a:gd name="T7" fmla="*/ 136 h 153"/>
                <a:gd name="T8" fmla="*/ 81 w 135"/>
                <a:gd name="T9" fmla="*/ 142 h 153"/>
                <a:gd name="T10" fmla="*/ 95 w 135"/>
                <a:gd name="T11" fmla="*/ 140 h 153"/>
                <a:gd name="T12" fmla="*/ 120 w 135"/>
                <a:gd name="T13" fmla="*/ 124 h 153"/>
                <a:gd name="T14" fmla="*/ 135 w 135"/>
                <a:gd name="T15" fmla="*/ 115 h 153"/>
                <a:gd name="T16" fmla="*/ 130 w 135"/>
                <a:gd name="T17" fmla="*/ 124 h 153"/>
                <a:gd name="T18" fmla="*/ 116 w 135"/>
                <a:gd name="T19" fmla="*/ 140 h 153"/>
                <a:gd name="T20" fmla="*/ 102 w 135"/>
                <a:gd name="T21" fmla="*/ 148 h 153"/>
                <a:gd name="T22" fmla="*/ 83 w 135"/>
                <a:gd name="T23" fmla="*/ 153 h 153"/>
                <a:gd name="T24" fmla="*/ 73 w 135"/>
                <a:gd name="T25" fmla="*/ 153 h 153"/>
                <a:gd name="T26" fmla="*/ 42 w 135"/>
                <a:gd name="T27" fmla="*/ 148 h 153"/>
                <a:gd name="T28" fmla="*/ 21 w 135"/>
                <a:gd name="T29" fmla="*/ 132 h 153"/>
                <a:gd name="T30" fmla="*/ 5 w 135"/>
                <a:gd name="T31" fmla="*/ 109 h 153"/>
                <a:gd name="T32" fmla="*/ 0 w 135"/>
                <a:gd name="T33" fmla="*/ 78 h 153"/>
                <a:gd name="T34" fmla="*/ 2 w 135"/>
                <a:gd name="T35" fmla="*/ 60 h 153"/>
                <a:gd name="T36" fmla="*/ 11 w 135"/>
                <a:gd name="T37" fmla="*/ 31 h 153"/>
                <a:gd name="T38" fmla="*/ 31 w 135"/>
                <a:gd name="T39" fmla="*/ 12 h 153"/>
                <a:gd name="T40" fmla="*/ 56 w 135"/>
                <a:gd name="T41" fmla="*/ 0 h 153"/>
                <a:gd name="T42" fmla="*/ 71 w 135"/>
                <a:gd name="T43" fmla="*/ 0 h 153"/>
                <a:gd name="T44" fmla="*/ 91 w 135"/>
                <a:gd name="T45" fmla="*/ 2 h 153"/>
                <a:gd name="T46" fmla="*/ 106 w 135"/>
                <a:gd name="T47" fmla="*/ 8 h 153"/>
                <a:gd name="T48" fmla="*/ 120 w 135"/>
                <a:gd name="T49" fmla="*/ 20 h 153"/>
                <a:gd name="T50" fmla="*/ 128 w 135"/>
                <a:gd name="T51" fmla="*/ 37 h 153"/>
                <a:gd name="T52" fmla="*/ 132 w 135"/>
                <a:gd name="T53" fmla="*/ 51 h 153"/>
                <a:gd name="T54" fmla="*/ 36 w 135"/>
                <a:gd name="T55" fmla="*/ 70 h 153"/>
                <a:gd name="T56" fmla="*/ 99 w 135"/>
                <a:gd name="T57" fmla="*/ 62 h 153"/>
                <a:gd name="T58" fmla="*/ 95 w 135"/>
                <a:gd name="T59" fmla="*/ 27 h 153"/>
                <a:gd name="T60" fmla="*/ 89 w 135"/>
                <a:gd name="T61" fmla="*/ 18 h 153"/>
                <a:gd name="T62" fmla="*/ 77 w 135"/>
                <a:gd name="T63" fmla="*/ 8 h 153"/>
                <a:gd name="T64" fmla="*/ 69 w 135"/>
                <a:gd name="T65" fmla="*/ 6 h 153"/>
                <a:gd name="T66" fmla="*/ 54 w 135"/>
                <a:gd name="T67" fmla="*/ 12 h 153"/>
                <a:gd name="T68" fmla="*/ 42 w 135"/>
                <a:gd name="T69" fmla="*/ 31 h 153"/>
                <a:gd name="T70" fmla="*/ 38 w 135"/>
                <a:gd name="T71" fmla="*/ 45 h 153"/>
                <a:gd name="T72" fmla="*/ 99 w 135"/>
                <a:gd name="T73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53">
                  <a:moveTo>
                    <a:pt x="36" y="70"/>
                  </a:moveTo>
                  <a:lnTo>
                    <a:pt x="36" y="70"/>
                  </a:lnTo>
                  <a:lnTo>
                    <a:pt x="38" y="95"/>
                  </a:lnTo>
                  <a:lnTo>
                    <a:pt x="40" y="10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50" y="126"/>
                  </a:lnTo>
                  <a:lnTo>
                    <a:pt x="60" y="136"/>
                  </a:lnTo>
                  <a:lnTo>
                    <a:pt x="69" y="140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95" y="140"/>
                  </a:lnTo>
                  <a:lnTo>
                    <a:pt x="108" y="134"/>
                  </a:lnTo>
                  <a:lnTo>
                    <a:pt x="120" y="124"/>
                  </a:lnTo>
                  <a:lnTo>
                    <a:pt x="128" y="111"/>
                  </a:lnTo>
                  <a:lnTo>
                    <a:pt x="135" y="115"/>
                  </a:lnTo>
                  <a:lnTo>
                    <a:pt x="135" y="115"/>
                  </a:lnTo>
                  <a:lnTo>
                    <a:pt x="130" y="124"/>
                  </a:lnTo>
                  <a:lnTo>
                    <a:pt x="124" y="132"/>
                  </a:lnTo>
                  <a:lnTo>
                    <a:pt x="116" y="140"/>
                  </a:lnTo>
                  <a:lnTo>
                    <a:pt x="110" y="144"/>
                  </a:lnTo>
                  <a:lnTo>
                    <a:pt x="102" y="148"/>
                  </a:lnTo>
                  <a:lnTo>
                    <a:pt x="93" y="152"/>
                  </a:lnTo>
                  <a:lnTo>
                    <a:pt x="83" y="153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58" y="152"/>
                  </a:lnTo>
                  <a:lnTo>
                    <a:pt x="42" y="148"/>
                  </a:lnTo>
                  <a:lnTo>
                    <a:pt x="31" y="142"/>
                  </a:lnTo>
                  <a:lnTo>
                    <a:pt x="21" y="132"/>
                  </a:lnTo>
                  <a:lnTo>
                    <a:pt x="11" y="122"/>
                  </a:lnTo>
                  <a:lnTo>
                    <a:pt x="5" y="109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0"/>
                  </a:lnTo>
                  <a:lnTo>
                    <a:pt x="5" y="45"/>
                  </a:lnTo>
                  <a:lnTo>
                    <a:pt x="11" y="31"/>
                  </a:lnTo>
                  <a:lnTo>
                    <a:pt x="19" y="20"/>
                  </a:lnTo>
                  <a:lnTo>
                    <a:pt x="31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4" y="2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32" y="51"/>
                  </a:lnTo>
                  <a:lnTo>
                    <a:pt x="134" y="70"/>
                  </a:lnTo>
                  <a:lnTo>
                    <a:pt x="36" y="70"/>
                  </a:lnTo>
                  <a:close/>
                  <a:moveTo>
                    <a:pt x="99" y="62"/>
                  </a:moveTo>
                  <a:lnTo>
                    <a:pt x="99" y="62"/>
                  </a:lnTo>
                  <a:lnTo>
                    <a:pt x="97" y="41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89" y="18"/>
                  </a:lnTo>
                  <a:lnTo>
                    <a:pt x="83" y="12"/>
                  </a:lnTo>
                  <a:lnTo>
                    <a:pt x="77" y="8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38" y="45"/>
                  </a:lnTo>
                  <a:lnTo>
                    <a:pt x="36" y="62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7937500" y="3055938"/>
              <a:ext cx="163513" cy="242888"/>
            </a:xfrm>
            <a:custGeom>
              <a:avLst/>
              <a:gdLst>
                <a:gd name="T0" fmla="*/ 11 w 103"/>
                <a:gd name="T1" fmla="*/ 101 h 153"/>
                <a:gd name="T2" fmla="*/ 15 w 103"/>
                <a:gd name="T3" fmla="*/ 117 h 153"/>
                <a:gd name="T4" fmla="*/ 21 w 103"/>
                <a:gd name="T5" fmla="*/ 130 h 153"/>
                <a:gd name="T6" fmla="*/ 35 w 103"/>
                <a:gd name="T7" fmla="*/ 142 h 153"/>
                <a:gd name="T8" fmla="*/ 52 w 103"/>
                <a:gd name="T9" fmla="*/ 148 h 153"/>
                <a:gd name="T10" fmla="*/ 64 w 103"/>
                <a:gd name="T11" fmla="*/ 146 h 153"/>
                <a:gd name="T12" fmla="*/ 77 w 103"/>
                <a:gd name="T13" fmla="*/ 132 h 153"/>
                <a:gd name="T14" fmla="*/ 79 w 103"/>
                <a:gd name="T15" fmla="*/ 122 h 153"/>
                <a:gd name="T16" fmla="*/ 72 w 103"/>
                <a:gd name="T17" fmla="*/ 105 h 153"/>
                <a:gd name="T18" fmla="*/ 41 w 103"/>
                <a:gd name="T19" fmla="*/ 88 h 153"/>
                <a:gd name="T20" fmla="*/ 21 w 103"/>
                <a:gd name="T21" fmla="*/ 78 h 153"/>
                <a:gd name="T22" fmla="*/ 9 w 103"/>
                <a:gd name="T23" fmla="*/ 68 h 153"/>
                <a:gd name="T24" fmla="*/ 2 w 103"/>
                <a:gd name="T25" fmla="*/ 56 h 153"/>
                <a:gd name="T26" fmla="*/ 0 w 103"/>
                <a:gd name="T27" fmla="*/ 43 h 153"/>
                <a:gd name="T28" fmla="*/ 0 w 103"/>
                <a:gd name="T29" fmla="*/ 33 h 153"/>
                <a:gd name="T30" fmla="*/ 8 w 103"/>
                <a:gd name="T31" fmla="*/ 18 h 153"/>
                <a:gd name="T32" fmla="*/ 21 w 103"/>
                <a:gd name="T33" fmla="*/ 6 h 153"/>
                <a:gd name="T34" fmla="*/ 41 w 103"/>
                <a:gd name="T35" fmla="*/ 0 h 153"/>
                <a:gd name="T36" fmla="*/ 52 w 103"/>
                <a:gd name="T37" fmla="*/ 0 h 153"/>
                <a:gd name="T38" fmla="*/ 72 w 103"/>
                <a:gd name="T39" fmla="*/ 2 h 153"/>
                <a:gd name="T40" fmla="*/ 83 w 103"/>
                <a:gd name="T41" fmla="*/ 4 h 153"/>
                <a:gd name="T42" fmla="*/ 97 w 103"/>
                <a:gd name="T43" fmla="*/ 0 h 153"/>
                <a:gd name="T44" fmla="*/ 83 w 103"/>
                <a:gd name="T45" fmla="*/ 49 h 153"/>
                <a:gd name="T46" fmla="*/ 81 w 103"/>
                <a:gd name="T47" fmla="*/ 31 h 153"/>
                <a:gd name="T48" fmla="*/ 74 w 103"/>
                <a:gd name="T49" fmla="*/ 18 h 153"/>
                <a:gd name="T50" fmla="*/ 64 w 103"/>
                <a:gd name="T51" fmla="*/ 8 h 153"/>
                <a:gd name="T52" fmla="*/ 50 w 103"/>
                <a:gd name="T53" fmla="*/ 6 h 153"/>
                <a:gd name="T54" fmla="*/ 41 w 103"/>
                <a:gd name="T55" fmla="*/ 8 h 153"/>
                <a:gd name="T56" fmla="*/ 27 w 103"/>
                <a:gd name="T57" fmla="*/ 20 h 153"/>
                <a:gd name="T58" fmla="*/ 25 w 103"/>
                <a:gd name="T59" fmla="*/ 29 h 153"/>
                <a:gd name="T60" fmla="*/ 27 w 103"/>
                <a:gd name="T61" fmla="*/ 39 h 153"/>
                <a:gd name="T62" fmla="*/ 35 w 103"/>
                <a:gd name="T63" fmla="*/ 47 h 153"/>
                <a:gd name="T64" fmla="*/ 66 w 103"/>
                <a:gd name="T65" fmla="*/ 62 h 153"/>
                <a:gd name="T66" fmla="*/ 83 w 103"/>
                <a:gd name="T67" fmla="*/ 72 h 153"/>
                <a:gd name="T68" fmla="*/ 99 w 103"/>
                <a:gd name="T69" fmla="*/ 88 h 153"/>
                <a:gd name="T70" fmla="*/ 103 w 103"/>
                <a:gd name="T71" fmla="*/ 107 h 153"/>
                <a:gd name="T72" fmla="*/ 103 w 103"/>
                <a:gd name="T73" fmla="*/ 117 h 153"/>
                <a:gd name="T74" fmla="*/ 95 w 103"/>
                <a:gd name="T75" fmla="*/ 134 h 153"/>
                <a:gd name="T76" fmla="*/ 83 w 103"/>
                <a:gd name="T77" fmla="*/ 146 h 153"/>
                <a:gd name="T78" fmla="*/ 64 w 103"/>
                <a:gd name="T79" fmla="*/ 153 h 153"/>
                <a:gd name="T80" fmla="*/ 52 w 103"/>
                <a:gd name="T81" fmla="*/ 153 h 153"/>
                <a:gd name="T82" fmla="*/ 25 w 103"/>
                <a:gd name="T83" fmla="*/ 150 h 153"/>
                <a:gd name="T84" fmla="*/ 13 w 103"/>
                <a:gd name="T85" fmla="*/ 150 h 153"/>
                <a:gd name="T86" fmla="*/ 0 w 103"/>
                <a:gd name="T8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" h="153">
                  <a:moveTo>
                    <a:pt x="2" y="101"/>
                  </a:moveTo>
                  <a:lnTo>
                    <a:pt x="11" y="101"/>
                  </a:lnTo>
                  <a:lnTo>
                    <a:pt x="11" y="101"/>
                  </a:lnTo>
                  <a:lnTo>
                    <a:pt x="15" y="117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7" y="138"/>
                  </a:lnTo>
                  <a:lnTo>
                    <a:pt x="35" y="142"/>
                  </a:lnTo>
                  <a:lnTo>
                    <a:pt x="42" y="146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64" y="146"/>
                  </a:lnTo>
                  <a:lnTo>
                    <a:pt x="72" y="140"/>
                  </a:lnTo>
                  <a:lnTo>
                    <a:pt x="77" y="13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77" y="113"/>
                  </a:lnTo>
                  <a:lnTo>
                    <a:pt x="72" y="105"/>
                  </a:lnTo>
                  <a:lnTo>
                    <a:pt x="60" y="97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21" y="7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6" y="64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1" y="6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95" y="49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1" y="31"/>
                  </a:lnTo>
                  <a:lnTo>
                    <a:pt x="77" y="23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4" y="8"/>
                  </a:lnTo>
                  <a:lnTo>
                    <a:pt x="58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7" y="2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42" y="51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83" y="72"/>
                  </a:lnTo>
                  <a:lnTo>
                    <a:pt x="95" y="82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17"/>
                  </a:lnTo>
                  <a:lnTo>
                    <a:pt x="99" y="126"/>
                  </a:lnTo>
                  <a:lnTo>
                    <a:pt x="95" y="134"/>
                  </a:lnTo>
                  <a:lnTo>
                    <a:pt x="89" y="142"/>
                  </a:lnTo>
                  <a:lnTo>
                    <a:pt x="83" y="146"/>
                  </a:lnTo>
                  <a:lnTo>
                    <a:pt x="74" y="150"/>
                  </a:lnTo>
                  <a:lnTo>
                    <a:pt x="64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42" y="153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0" y="152"/>
                  </a:lnTo>
                  <a:lnTo>
                    <a:pt x="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7" name="Freeform 81"/>
            <p:cNvSpPr>
              <a:spLocks noEditPoints="1"/>
            </p:cNvSpPr>
            <p:nvPr/>
          </p:nvSpPr>
          <p:spPr bwMode="auto">
            <a:xfrm>
              <a:off x="8137525" y="2954338"/>
              <a:ext cx="123825" cy="339725"/>
            </a:xfrm>
            <a:custGeom>
              <a:avLst/>
              <a:gdLst>
                <a:gd name="T0" fmla="*/ 58 w 78"/>
                <a:gd name="T1" fmla="*/ 64 h 214"/>
                <a:gd name="T2" fmla="*/ 58 w 78"/>
                <a:gd name="T3" fmla="*/ 64 h 214"/>
                <a:gd name="T4" fmla="*/ 56 w 78"/>
                <a:gd name="T5" fmla="*/ 119 h 214"/>
                <a:gd name="T6" fmla="*/ 56 w 78"/>
                <a:gd name="T7" fmla="*/ 179 h 214"/>
                <a:gd name="T8" fmla="*/ 56 w 78"/>
                <a:gd name="T9" fmla="*/ 179 h 214"/>
                <a:gd name="T10" fmla="*/ 56 w 78"/>
                <a:gd name="T11" fmla="*/ 194 h 214"/>
                <a:gd name="T12" fmla="*/ 58 w 78"/>
                <a:gd name="T13" fmla="*/ 198 h 214"/>
                <a:gd name="T14" fmla="*/ 60 w 78"/>
                <a:gd name="T15" fmla="*/ 202 h 214"/>
                <a:gd name="T16" fmla="*/ 62 w 78"/>
                <a:gd name="T17" fmla="*/ 204 h 214"/>
                <a:gd name="T18" fmla="*/ 66 w 78"/>
                <a:gd name="T19" fmla="*/ 206 h 214"/>
                <a:gd name="T20" fmla="*/ 78 w 78"/>
                <a:gd name="T21" fmla="*/ 206 h 214"/>
                <a:gd name="T22" fmla="*/ 78 w 78"/>
                <a:gd name="T23" fmla="*/ 214 h 214"/>
                <a:gd name="T24" fmla="*/ 0 w 78"/>
                <a:gd name="T25" fmla="*/ 214 h 214"/>
                <a:gd name="T26" fmla="*/ 0 w 78"/>
                <a:gd name="T27" fmla="*/ 206 h 214"/>
                <a:gd name="T28" fmla="*/ 0 w 78"/>
                <a:gd name="T29" fmla="*/ 206 h 214"/>
                <a:gd name="T30" fmla="*/ 12 w 78"/>
                <a:gd name="T31" fmla="*/ 206 h 214"/>
                <a:gd name="T32" fmla="*/ 15 w 78"/>
                <a:gd name="T33" fmla="*/ 204 h 214"/>
                <a:gd name="T34" fmla="*/ 17 w 78"/>
                <a:gd name="T35" fmla="*/ 202 h 214"/>
                <a:gd name="T36" fmla="*/ 19 w 78"/>
                <a:gd name="T37" fmla="*/ 198 h 214"/>
                <a:gd name="T38" fmla="*/ 21 w 78"/>
                <a:gd name="T39" fmla="*/ 194 h 214"/>
                <a:gd name="T40" fmla="*/ 21 w 78"/>
                <a:gd name="T41" fmla="*/ 179 h 214"/>
                <a:gd name="T42" fmla="*/ 21 w 78"/>
                <a:gd name="T43" fmla="*/ 101 h 214"/>
                <a:gd name="T44" fmla="*/ 21 w 78"/>
                <a:gd name="T45" fmla="*/ 101 h 214"/>
                <a:gd name="T46" fmla="*/ 21 w 78"/>
                <a:gd name="T47" fmla="*/ 87 h 214"/>
                <a:gd name="T48" fmla="*/ 19 w 78"/>
                <a:gd name="T49" fmla="*/ 78 h 214"/>
                <a:gd name="T50" fmla="*/ 15 w 78"/>
                <a:gd name="T51" fmla="*/ 76 h 214"/>
                <a:gd name="T52" fmla="*/ 12 w 78"/>
                <a:gd name="T53" fmla="*/ 76 h 214"/>
                <a:gd name="T54" fmla="*/ 0 w 78"/>
                <a:gd name="T55" fmla="*/ 74 h 214"/>
                <a:gd name="T56" fmla="*/ 0 w 78"/>
                <a:gd name="T57" fmla="*/ 68 h 214"/>
                <a:gd name="T58" fmla="*/ 58 w 78"/>
                <a:gd name="T59" fmla="*/ 64 h 214"/>
                <a:gd name="T60" fmla="*/ 39 w 78"/>
                <a:gd name="T61" fmla="*/ 0 h 214"/>
                <a:gd name="T62" fmla="*/ 39 w 78"/>
                <a:gd name="T63" fmla="*/ 0 h 214"/>
                <a:gd name="T64" fmla="*/ 47 w 78"/>
                <a:gd name="T65" fmla="*/ 2 h 214"/>
                <a:gd name="T66" fmla="*/ 54 w 78"/>
                <a:gd name="T67" fmla="*/ 6 h 214"/>
                <a:gd name="T68" fmla="*/ 58 w 78"/>
                <a:gd name="T69" fmla="*/ 12 h 214"/>
                <a:gd name="T70" fmla="*/ 60 w 78"/>
                <a:gd name="T71" fmla="*/ 20 h 214"/>
                <a:gd name="T72" fmla="*/ 60 w 78"/>
                <a:gd name="T73" fmla="*/ 20 h 214"/>
                <a:gd name="T74" fmla="*/ 58 w 78"/>
                <a:gd name="T75" fmla="*/ 27 h 214"/>
                <a:gd name="T76" fmla="*/ 54 w 78"/>
                <a:gd name="T77" fmla="*/ 33 h 214"/>
                <a:gd name="T78" fmla="*/ 47 w 78"/>
                <a:gd name="T79" fmla="*/ 39 h 214"/>
                <a:gd name="T80" fmla="*/ 39 w 78"/>
                <a:gd name="T81" fmla="*/ 39 h 214"/>
                <a:gd name="T82" fmla="*/ 39 w 78"/>
                <a:gd name="T83" fmla="*/ 39 h 214"/>
                <a:gd name="T84" fmla="*/ 31 w 78"/>
                <a:gd name="T85" fmla="*/ 39 h 214"/>
                <a:gd name="T86" fmla="*/ 25 w 78"/>
                <a:gd name="T87" fmla="*/ 33 h 214"/>
                <a:gd name="T88" fmla="*/ 21 w 78"/>
                <a:gd name="T89" fmla="*/ 27 h 214"/>
                <a:gd name="T90" fmla="*/ 19 w 78"/>
                <a:gd name="T91" fmla="*/ 20 h 214"/>
                <a:gd name="T92" fmla="*/ 19 w 78"/>
                <a:gd name="T93" fmla="*/ 20 h 214"/>
                <a:gd name="T94" fmla="*/ 21 w 78"/>
                <a:gd name="T95" fmla="*/ 12 h 214"/>
                <a:gd name="T96" fmla="*/ 25 w 78"/>
                <a:gd name="T97" fmla="*/ 6 h 214"/>
                <a:gd name="T98" fmla="*/ 31 w 78"/>
                <a:gd name="T99" fmla="*/ 2 h 214"/>
                <a:gd name="T100" fmla="*/ 39 w 78"/>
                <a:gd name="T101" fmla="*/ 0 h 214"/>
                <a:gd name="T102" fmla="*/ 39 w 78"/>
                <a:gd name="T10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214">
                  <a:moveTo>
                    <a:pt x="58" y="64"/>
                  </a:moveTo>
                  <a:lnTo>
                    <a:pt x="58" y="64"/>
                  </a:lnTo>
                  <a:lnTo>
                    <a:pt x="56" y="119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6" y="194"/>
                  </a:lnTo>
                  <a:lnTo>
                    <a:pt x="58" y="198"/>
                  </a:lnTo>
                  <a:lnTo>
                    <a:pt x="60" y="202"/>
                  </a:lnTo>
                  <a:lnTo>
                    <a:pt x="62" y="204"/>
                  </a:lnTo>
                  <a:lnTo>
                    <a:pt x="66" y="206"/>
                  </a:lnTo>
                  <a:lnTo>
                    <a:pt x="78" y="206"/>
                  </a:lnTo>
                  <a:lnTo>
                    <a:pt x="78" y="21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6"/>
                  </a:lnTo>
                  <a:lnTo>
                    <a:pt x="15" y="204"/>
                  </a:lnTo>
                  <a:lnTo>
                    <a:pt x="17" y="202"/>
                  </a:lnTo>
                  <a:lnTo>
                    <a:pt x="19" y="198"/>
                  </a:lnTo>
                  <a:lnTo>
                    <a:pt x="21" y="194"/>
                  </a:lnTo>
                  <a:lnTo>
                    <a:pt x="21" y="179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87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58" y="64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7"/>
                  </a:lnTo>
                  <a:lnTo>
                    <a:pt x="54" y="33"/>
                  </a:lnTo>
                  <a:lnTo>
                    <a:pt x="47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1" y="39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2"/>
                  </a:lnTo>
                  <a:lnTo>
                    <a:pt x="25" y="6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8" name="Freeform 82"/>
            <p:cNvSpPr>
              <a:spLocks noEditPoints="1"/>
            </p:cNvSpPr>
            <p:nvPr/>
          </p:nvSpPr>
          <p:spPr bwMode="auto">
            <a:xfrm>
              <a:off x="8291513" y="3055938"/>
              <a:ext cx="219075" cy="336550"/>
            </a:xfrm>
            <a:custGeom>
              <a:avLst/>
              <a:gdLst>
                <a:gd name="T0" fmla="*/ 105 w 138"/>
                <a:gd name="T1" fmla="*/ 128 h 212"/>
                <a:gd name="T2" fmla="*/ 122 w 138"/>
                <a:gd name="T3" fmla="*/ 132 h 212"/>
                <a:gd name="T4" fmla="*/ 138 w 138"/>
                <a:gd name="T5" fmla="*/ 152 h 212"/>
                <a:gd name="T6" fmla="*/ 138 w 138"/>
                <a:gd name="T7" fmla="*/ 173 h 212"/>
                <a:gd name="T8" fmla="*/ 118 w 138"/>
                <a:gd name="T9" fmla="*/ 198 h 212"/>
                <a:gd name="T10" fmla="*/ 95 w 138"/>
                <a:gd name="T11" fmla="*/ 208 h 212"/>
                <a:gd name="T12" fmla="*/ 64 w 138"/>
                <a:gd name="T13" fmla="*/ 212 h 212"/>
                <a:gd name="T14" fmla="*/ 25 w 138"/>
                <a:gd name="T15" fmla="*/ 206 h 212"/>
                <a:gd name="T16" fmla="*/ 4 w 138"/>
                <a:gd name="T17" fmla="*/ 192 h 212"/>
                <a:gd name="T18" fmla="*/ 0 w 138"/>
                <a:gd name="T19" fmla="*/ 177 h 212"/>
                <a:gd name="T20" fmla="*/ 12 w 138"/>
                <a:gd name="T21" fmla="*/ 159 h 212"/>
                <a:gd name="T22" fmla="*/ 15 w 138"/>
                <a:gd name="T23" fmla="*/ 148 h 212"/>
                <a:gd name="T24" fmla="*/ 4 w 138"/>
                <a:gd name="T25" fmla="*/ 134 h 212"/>
                <a:gd name="T26" fmla="*/ 4 w 138"/>
                <a:gd name="T27" fmla="*/ 119 h 212"/>
                <a:gd name="T28" fmla="*/ 17 w 138"/>
                <a:gd name="T29" fmla="*/ 105 h 212"/>
                <a:gd name="T30" fmla="*/ 21 w 138"/>
                <a:gd name="T31" fmla="*/ 89 h 212"/>
                <a:gd name="T32" fmla="*/ 10 w 138"/>
                <a:gd name="T33" fmla="*/ 80 h 212"/>
                <a:gd name="T34" fmla="*/ 4 w 138"/>
                <a:gd name="T35" fmla="*/ 53 h 212"/>
                <a:gd name="T36" fmla="*/ 8 w 138"/>
                <a:gd name="T37" fmla="*/ 31 h 212"/>
                <a:gd name="T38" fmla="*/ 29 w 138"/>
                <a:gd name="T39" fmla="*/ 8 h 212"/>
                <a:gd name="T40" fmla="*/ 64 w 138"/>
                <a:gd name="T41" fmla="*/ 0 h 212"/>
                <a:gd name="T42" fmla="*/ 85 w 138"/>
                <a:gd name="T43" fmla="*/ 2 h 212"/>
                <a:gd name="T44" fmla="*/ 136 w 138"/>
                <a:gd name="T45" fmla="*/ 2 h 212"/>
                <a:gd name="T46" fmla="*/ 109 w 138"/>
                <a:gd name="T47" fmla="*/ 14 h 212"/>
                <a:gd name="T48" fmla="*/ 124 w 138"/>
                <a:gd name="T49" fmla="*/ 41 h 212"/>
                <a:gd name="T50" fmla="*/ 122 w 138"/>
                <a:gd name="T51" fmla="*/ 62 h 212"/>
                <a:gd name="T52" fmla="*/ 107 w 138"/>
                <a:gd name="T53" fmla="*/ 89 h 212"/>
                <a:gd name="T54" fmla="*/ 89 w 138"/>
                <a:gd name="T55" fmla="*/ 99 h 212"/>
                <a:gd name="T56" fmla="*/ 66 w 138"/>
                <a:gd name="T57" fmla="*/ 103 h 212"/>
                <a:gd name="T58" fmla="*/ 41 w 138"/>
                <a:gd name="T59" fmla="*/ 99 h 212"/>
                <a:gd name="T60" fmla="*/ 27 w 138"/>
                <a:gd name="T61" fmla="*/ 115 h 212"/>
                <a:gd name="T62" fmla="*/ 35 w 138"/>
                <a:gd name="T63" fmla="*/ 124 h 212"/>
                <a:gd name="T64" fmla="*/ 78 w 138"/>
                <a:gd name="T65" fmla="*/ 126 h 212"/>
                <a:gd name="T66" fmla="*/ 31 w 138"/>
                <a:gd name="T67" fmla="*/ 155 h 212"/>
                <a:gd name="T68" fmla="*/ 25 w 138"/>
                <a:gd name="T69" fmla="*/ 171 h 212"/>
                <a:gd name="T70" fmla="*/ 29 w 138"/>
                <a:gd name="T71" fmla="*/ 186 h 212"/>
                <a:gd name="T72" fmla="*/ 43 w 138"/>
                <a:gd name="T73" fmla="*/ 200 h 212"/>
                <a:gd name="T74" fmla="*/ 70 w 138"/>
                <a:gd name="T75" fmla="*/ 204 h 212"/>
                <a:gd name="T76" fmla="*/ 95 w 138"/>
                <a:gd name="T77" fmla="*/ 200 h 212"/>
                <a:gd name="T78" fmla="*/ 111 w 138"/>
                <a:gd name="T79" fmla="*/ 186 h 212"/>
                <a:gd name="T80" fmla="*/ 113 w 138"/>
                <a:gd name="T81" fmla="*/ 175 h 212"/>
                <a:gd name="T82" fmla="*/ 107 w 138"/>
                <a:gd name="T83" fmla="*/ 161 h 212"/>
                <a:gd name="T84" fmla="*/ 70 w 138"/>
                <a:gd name="T85" fmla="*/ 153 h 212"/>
                <a:gd name="T86" fmla="*/ 64 w 138"/>
                <a:gd name="T87" fmla="*/ 95 h 212"/>
                <a:gd name="T88" fmla="*/ 80 w 138"/>
                <a:gd name="T89" fmla="*/ 89 h 212"/>
                <a:gd name="T90" fmla="*/ 87 w 138"/>
                <a:gd name="T91" fmla="*/ 70 h 212"/>
                <a:gd name="T92" fmla="*/ 87 w 138"/>
                <a:gd name="T93" fmla="*/ 31 h 212"/>
                <a:gd name="T94" fmla="*/ 80 w 138"/>
                <a:gd name="T95" fmla="*/ 12 h 212"/>
                <a:gd name="T96" fmla="*/ 64 w 138"/>
                <a:gd name="T97" fmla="*/ 6 h 212"/>
                <a:gd name="T98" fmla="*/ 52 w 138"/>
                <a:gd name="T99" fmla="*/ 8 h 212"/>
                <a:gd name="T100" fmla="*/ 43 w 138"/>
                <a:gd name="T101" fmla="*/ 23 h 212"/>
                <a:gd name="T102" fmla="*/ 39 w 138"/>
                <a:gd name="T103" fmla="*/ 49 h 212"/>
                <a:gd name="T104" fmla="*/ 45 w 138"/>
                <a:gd name="T105" fmla="*/ 84 h 212"/>
                <a:gd name="T106" fmla="*/ 58 w 138"/>
                <a:gd name="T107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12">
                  <a:moveTo>
                    <a:pt x="78" y="126"/>
                  </a:moveTo>
                  <a:lnTo>
                    <a:pt x="78" y="126"/>
                  </a:lnTo>
                  <a:lnTo>
                    <a:pt x="105" y="128"/>
                  </a:lnTo>
                  <a:lnTo>
                    <a:pt x="114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8" y="138"/>
                  </a:lnTo>
                  <a:lnTo>
                    <a:pt x="134" y="144"/>
                  </a:lnTo>
                  <a:lnTo>
                    <a:pt x="138" y="152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8" y="173"/>
                  </a:lnTo>
                  <a:lnTo>
                    <a:pt x="134" y="183"/>
                  </a:lnTo>
                  <a:lnTo>
                    <a:pt x="126" y="19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07" y="204"/>
                  </a:lnTo>
                  <a:lnTo>
                    <a:pt x="95" y="208"/>
                  </a:lnTo>
                  <a:lnTo>
                    <a:pt x="80" y="210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48" y="212"/>
                  </a:lnTo>
                  <a:lnTo>
                    <a:pt x="37" y="210"/>
                  </a:lnTo>
                  <a:lnTo>
                    <a:pt x="25" y="206"/>
                  </a:lnTo>
                  <a:lnTo>
                    <a:pt x="17" y="202"/>
                  </a:lnTo>
                  <a:lnTo>
                    <a:pt x="10" y="198"/>
                  </a:lnTo>
                  <a:lnTo>
                    <a:pt x="4" y="192"/>
                  </a:lnTo>
                  <a:lnTo>
                    <a:pt x="2" y="18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4" y="165"/>
                  </a:lnTo>
                  <a:lnTo>
                    <a:pt x="12" y="159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15" y="14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4" y="119"/>
                  </a:lnTo>
                  <a:lnTo>
                    <a:pt x="6" y="115"/>
                  </a:lnTo>
                  <a:lnTo>
                    <a:pt x="10" y="111"/>
                  </a:lnTo>
                  <a:lnTo>
                    <a:pt x="17" y="105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21" y="89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6" y="72"/>
                  </a:lnTo>
                  <a:lnTo>
                    <a:pt x="4" y="6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14" y="22"/>
                  </a:lnTo>
                  <a:lnTo>
                    <a:pt x="19" y="14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36" y="2"/>
                  </a:lnTo>
                  <a:lnTo>
                    <a:pt x="136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4" y="23"/>
                  </a:lnTo>
                  <a:lnTo>
                    <a:pt x="120" y="31"/>
                  </a:lnTo>
                  <a:lnTo>
                    <a:pt x="124" y="41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22" y="62"/>
                  </a:lnTo>
                  <a:lnTo>
                    <a:pt x="120" y="74"/>
                  </a:lnTo>
                  <a:lnTo>
                    <a:pt x="114" y="82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99" y="95"/>
                  </a:lnTo>
                  <a:lnTo>
                    <a:pt x="89" y="99"/>
                  </a:lnTo>
                  <a:lnTo>
                    <a:pt x="78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52" y="101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1" y="107"/>
                  </a:lnTo>
                  <a:lnTo>
                    <a:pt x="29" y="111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9" y="120"/>
                  </a:lnTo>
                  <a:lnTo>
                    <a:pt x="35" y="124"/>
                  </a:lnTo>
                  <a:lnTo>
                    <a:pt x="47" y="126"/>
                  </a:lnTo>
                  <a:lnTo>
                    <a:pt x="64" y="126"/>
                  </a:lnTo>
                  <a:lnTo>
                    <a:pt x="78" y="126"/>
                  </a:lnTo>
                  <a:close/>
                  <a:moveTo>
                    <a:pt x="35" y="153"/>
                  </a:moveTo>
                  <a:lnTo>
                    <a:pt x="35" y="153"/>
                  </a:lnTo>
                  <a:lnTo>
                    <a:pt x="31" y="155"/>
                  </a:lnTo>
                  <a:lnTo>
                    <a:pt x="29" y="159"/>
                  </a:lnTo>
                  <a:lnTo>
                    <a:pt x="27" y="165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7" y="179"/>
                  </a:lnTo>
                  <a:lnTo>
                    <a:pt x="29" y="186"/>
                  </a:lnTo>
                  <a:lnTo>
                    <a:pt x="33" y="190"/>
                  </a:lnTo>
                  <a:lnTo>
                    <a:pt x="37" y="196"/>
                  </a:lnTo>
                  <a:lnTo>
                    <a:pt x="43" y="200"/>
                  </a:lnTo>
                  <a:lnTo>
                    <a:pt x="50" y="202"/>
                  </a:lnTo>
                  <a:lnTo>
                    <a:pt x="58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87" y="202"/>
                  </a:lnTo>
                  <a:lnTo>
                    <a:pt x="95" y="200"/>
                  </a:lnTo>
                  <a:lnTo>
                    <a:pt x="101" y="196"/>
                  </a:lnTo>
                  <a:lnTo>
                    <a:pt x="107" y="192"/>
                  </a:lnTo>
                  <a:lnTo>
                    <a:pt x="111" y="186"/>
                  </a:lnTo>
                  <a:lnTo>
                    <a:pt x="113" y="181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3" y="169"/>
                  </a:lnTo>
                  <a:lnTo>
                    <a:pt x="111" y="165"/>
                  </a:lnTo>
                  <a:lnTo>
                    <a:pt x="107" y="161"/>
                  </a:lnTo>
                  <a:lnTo>
                    <a:pt x="103" y="159"/>
                  </a:lnTo>
                  <a:lnTo>
                    <a:pt x="89" y="155"/>
                  </a:lnTo>
                  <a:lnTo>
                    <a:pt x="70" y="153"/>
                  </a:lnTo>
                  <a:lnTo>
                    <a:pt x="35" y="153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70" y="95"/>
                  </a:lnTo>
                  <a:lnTo>
                    <a:pt x="76" y="93"/>
                  </a:lnTo>
                  <a:lnTo>
                    <a:pt x="80" y="89"/>
                  </a:lnTo>
                  <a:lnTo>
                    <a:pt x="83" y="86"/>
                  </a:lnTo>
                  <a:lnTo>
                    <a:pt x="85" y="78"/>
                  </a:lnTo>
                  <a:lnTo>
                    <a:pt x="87" y="70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7" y="31"/>
                  </a:lnTo>
                  <a:lnTo>
                    <a:pt x="85" y="23"/>
                  </a:lnTo>
                  <a:lnTo>
                    <a:pt x="83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1" y="3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1" y="70"/>
                  </a:lnTo>
                  <a:lnTo>
                    <a:pt x="43" y="78"/>
                  </a:lnTo>
                  <a:lnTo>
                    <a:pt x="45" y="84"/>
                  </a:lnTo>
                  <a:lnTo>
                    <a:pt x="48" y="89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4" y="95"/>
                  </a:lnTo>
                  <a:lnTo>
                    <a:pt x="6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auto">
            <a:xfrm>
              <a:off x="8528050" y="3055938"/>
              <a:ext cx="271463" cy="238125"/>
            </a:xfrm>
            <a:custGeom>
              <a:avLst/>
              <a:gdLst>
                <a:gd name="T0" fmla="*/ 55 w 171"/>
                <a:gd name="T1" fmla="*/ 27 h 150"/>
                <a:gd name="T2" fmla="*/ 76 w 171"/>
                <a:gd name="T3" fmla="*/ 6 h 150"/>
                <a:gd name="T4" fmla="*/ 105 w 171"/>
                <a:gd name="T5" fmla="*/ 0 h 150"/>
                <a:gd name="T6" fmla="*/ 119 w 171"/>
                <a:gd name="T7" fmla="*/ 0 h 150"/>
                <a:gd name="T8" fmla="*/ 136 w 171"/>
                <a:gd name="T9" fmla="*/ 10 h 150"/>
                <a:gd name="T10" fmla="*/ 144 w 171"/>
                <a:gd name="T11" fmla="*/ 18 h 150"/>
                <a:gd name="T12" fmla="*/ 148 w 171"/>
                <a:gd name="T13" fmla="*/ 33 h 150"/>
                <a:gd name="T14" fmla="*/ 150 w 171"/>
                <a:gd name="T15" fmla="*/ 115 h 150"/>
                <a:gd name="T16" fmla="*/ 152 w 171"/>
                <a:gd name="T17" fmla="*/ 130 h 150"/>
                <a:gd name="T18" fmla="*/ 156 w 171"/>
                <a:gd name="T19" fmla="*/ 140 h 150"/>
                <a:gd name="T20" fmla="*/ 171 w 171"/>
                <a:gd name="T21" fmla="*/ 142 h 150"/>
                <a:gd name="T22" fmla="*/ 96 w 171"/>
                <a:gd name="T23" fmla="*/ 150 h 150"/>
                <a:gd name="T24" fmla="*/ 96 w 171"/>
                <a:gd name="T25" fmla="*/ 142 h 150"/>
                <a:gd name="T26" fmla="*/ 111 w 171"/>
                <a:gd name="T27" fmla="*/ 140 h 150"/>
                <a:gd name="T28" fmla="*/ 115 w 171"/>
                <a:gd name="T29" fmla="*/ 130 h 150"/>
                <a:gd name="T30" fmla="*/ 117 w 171"/>
                <a:gd name="T31" fmla="*/ 55 h 150"/>
                <a:gd name="T32" fmla="*/ 115 w 171"/>
                <a:gd name="T33" fmla="*/ 35 h 150"/>
                <a:gd name="T34" fmla="*/ 111 w 171"/>
                <a:gd name="T35" fmla="*/ 22 h 150"/>
                <a:gd name="T36" fmla="*/ 103 w 171"/>
                <a:gd name="T37" fmla="*/ 14 h 150"/>
                <a:gd name="T38" fmla="*/ 92 w 171"/>
                <a:gd name="T39" fmla="*/ 12 h 150"/>
                <a:gd name="T40" fmla="*/ 84 w 171"/>
                <a:gd name="T41" fmla="*/ 12 h 150"/>
                <a:gd name="T42" fmla="*/ 68 w 171"/>
                <a:gd name="T43" fmla="*/ 22 h 150"/>
                <a:gd name="T44" fmla="*/ 63 w 171"/>
                <a:gd name="T45" fmla="*/ 29 h 150"/>
                <a:gd name="T46" fmla="*/ 55 w 171"/>
                <a:gd name="T47" fmla="*/ 58 h 150"/>
                <a:gd name="T48" fmla="*/ 55 w 171"/>
                <a:gd name="T49" fmla="*/ 115 h 150"/>
                <a:gd name="T50" fmla="*/ 59 w 171"/>
                <a:gd name="T51" fmla="*/ 138 h 150"/>
                <a:gd name="T52" fmla="*/ 64 w 171"/>
                <a:gd name="T53" fmla="*/ 142 h 150"/>
                <a:gd name="T54" fmla="*/ 76 w 171"/>
                <a:gd name="T55" fmla="*/ 150 h 150"/>
                <a:gd name="T56" fmla="*/ 0 w 171"/>
                <a:gd name="T57" fmla="*/ 142 h 150"/>
                <a:gd name="T58" fmla="*/ 12 w 171"/>
                <a:gd name="T59" fmla="*/ 142 h 150"/>
                <a:gd name="T60" fmla="*/ 18 w 171"/>
                <a:gd name="T61" fmla="*/ 138 h 150"/>
                <a:gd name="T62" fmla="*/ 22 w 171"/>
                <a:gd name="T63" fmla="*/ 115 h 150"/>
                <a:gd name="T64" fmla="*/ 22 w 171"/>
                <a:gd name="T65" fmla="*/ 37 h 150"/>
                <a:gd name="T66" fmla="*/ 18 w 171"/>
                <a:gd name="T67" fmla="*/ 16 h 150"/>
                <a:gd name="T68" fmla="*/ 12 w 171"/>
                <a:gd name="T69" fmla="*/ 12 h 150"/>
                <a:gd name="T70" fmla="*/ 0 w 171"/>
                <a:gd name="T71" fmla="*/ 4 h 150"/>
                <a:gd name="T72" fmla="*/ 55 w 171"/>
                <a:gd name="T73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50">
                  <a:moveTo>
                    <a:pt x="55" y="27"/>
                  </a:moveTo>
                  <a:lnTo>
                    <a:pt x="55" y="27"/>
                  </a:lnTo>
                  <a:lnTo>
                    <a:pt x="64" y="16"/>
                  </a:lnTo>
                  <a:lnTo>
                    <a:pt x="76" y="6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9" y="0"/>
                  </a:lnTo>
                  <a:lnTo>
                    <a:pt x="129" y="4"/>
                  </a:lnTo>
                  <a:lnTo>
                    <a:pt x="136" y="10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6" y="25"/>
                  </a:lnTo>
                  <a:lnTo>
                    <a:pt x="148" y="33"/>
                  </a:lnTo>
                  <a:lnTo>
                    <a:pt x="150" y="53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2" y="130"/>
                  </a:lnTo>
                  <a:lnTo>
                    <a:pt x="154" y="138"/>
                  </a:lnTo>
                  <a:lnTo>
                    <a:pt x="156" y="140"/>
                  </a:lnTo>
                  <a:lnTo>
                    <a:pt x="160" y="142"/>
                  </a:lnTo>
                  <a:lnTo>
                    <a:pt x="171" y="142"/>
                  </a:lnTo>
                  <a:lnTo>
                    <a:pt x="171" y="150"/>
                  </a:lnTo>
                  <a:lnTo>
                    <a:pt x="96" y="150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107" y="142"/>
                  </a:lnTo>
                  <a:lnTo>
                    <a:pt x="111" y="140"/>
                  </a:lnTo>
                  <a:lnTo>
                    <a:pt x="113" y="138"/>
                  </a:lnTo>
                  <a:lnTo>
                    <a:pt x="115" y="130"/>
                  </a:lnTo>
                  <a:lnTo>
                    <a:pt x="117" y="11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5" y="35"/>
                  </a:lnTo>
                  <a:lnTo>
                    <a:pt x="113" y="27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3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4" y="12"/>
                  </a:lnTo>
                  <a:lnTo>
                    <a:pt x="76" y="16"/>
                  </a:lnTo>
                  <a:lnTo>
                    <a:pt x="68" y="22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7" y="45"/>
                  </a:lnTo>
                  <a:lnTo>
                    <a:pt x="55" y="5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7" y="13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4" y="142"/>
                  </a:lnTo>
                  <a:lnTo>
                    <a:pt x="76" y="142"/>
                  </a:lnTo>
                  <a:lnTo>
                    <a:pt x="76" y="150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22" y="130"/>
                  </a:lnTo>
                  <a:lnTo>
                    <a:pt x="22" y="115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23"/>
                  </a:lnTo>
                  <a:lnTo>
                    <a:pt x="18" y="16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50" name="Freeform 84"/>
            <p:cNvSpPr>
              <a:spLocks noEditPoints="1"/>
            </p:cNvSpPr>
            <p:nvPr/>
          </p:nvSpPr>
          <p:spPr bwMode="auto">
            <a:xfrm>
              <a:off x="8815388" y="2963863"/>
              <a:ext cx="246063" cy="330200"/>
            </a:xfrm>
            <a:custGeom>
              <a:avLst/>
              <a:gdLst>
                <a:gd name="T0" fmla="*/ 124 w 155"/>
                <a:gd name="T1" fmla="*/ 173 h 208"/>
                <a:gd name="T2" fmla="*/ 124 w 155"/>
                <a:gd name="T3" fmla="*/ 173 h 208"/>
                <a:gd name="T4" fmla="*/ 126 w 155"/>
                <a:gd name="T5" fmla="*/ 186 h 208"/>
                <a:gd name="T6" fmla="*/ 126 w 155"/>
                <a:gd name="T7" fmla="*/ 190 h 208"/>
                <a:gd name="T8" fmla="*/ 128 w 155"/>
                <a:gd name="T9" fmla="*/ 194 h 208"/>
                <a:gd name="T10" fmla="*/ 132 w 155"/>
                <a:gd name="T11" fmla="*/ 196 h 208"/>
                <a:gd name="T12" fmla="*/ 136 w 155"/>
                <a:gd name="T13" fmla="*/ 198 h 208"/>
                <a:gd name="T14" fmla="*/ 149 w 155"/>
                <a:gd name="T15" fmla="*/ 200 h 208"/>
                <a:gd name="T16" fmla="*/ 149 w 155"/>
                <a:gd name="T17" fmla="*/ 208 h 208"/>
                <a:gd name="T18" fmla="*/ 66 w 155"/>
                <a:gd name="T19" fmla="*/ 208 h 208"/>
                <a:gd name="T20" fmla="*/ 66 w 155"/>
                <a:gd name="T21" fmla="*/ 200 h 208"/>
                <a:gd name="T22" fmla="*/ 66 w 155"/>
                <a:gd name="T23" fmla="*/ 200 h 208"/>
                <a:gd name="T24" fmla="*/ 79 w 155"/>
                <a:gd name="T25" fmla="*/ 198 h 208"/>
                <a:gd name="T26" fmla="*/ 85 w 155"/>
                <a:gd name="T27" fmla="*/ 196 h 208"/>
                <a:gd name="T28" fmla="*/ 85 w 155"/>
                <a:gd name="T29" fmla="*/ 196 h 208"/>
                <a:gd name="T30" fmla="*/ 87 w 155"/>
                <a:gd name="T31" fmla="*/ 192 h 208"/>
                <a:gd name="T32" fmla="*/ 89 w 155"/>
                <a:gd name="T33" fmla="*/ 188 h 208"/>
                <a:gd name="T34" fmla="*/ 91 w 155"/>
                <a:gd name="T35" fmla="*/ 173 h 208"/>
                <a:gd name="T36" fmla="*/ 91 w 155"/>
                <a:gd name="T37" fmla="*/ 151 h 208"/>
                <a:gd name="T38" fmla="*/ 0 w 155"/>
                <a:gd name="T39" fmla="*/ 151 h 208"/>
                <a:gd name="T40" fmla="*/ 0 w 155"/>
                <a:gd name="T41" fmla="*/ 140 h 208"/>
                <a:gd name="T42" fmla="*/ 99 w 155"/>
                <a:gd name="T43" fmla="*/ 0 h 208"/>
                <a:gd name="T44" fmla="*/ 124 w 155"/>
                <a:gd name="T45" fmla="*/ 0 h 208"/>
                <a:gd name="T46" fmla="*/ 124 w 155"/>
                <a:gd name="T47" fmla="*/ 140 h 208"/>
                <a:gd name="T48" fmla="*/ 155 w 155"/>
                <a:gd name="T49" fmla="*/ 140 h 208"/>
                <a:gd name="T50" fmla="*/ 155 w 155"/>
                <a:gd name="T51" fmla="*/ 151 h 208"/>
                <a:gd name="T52" fmla="*/ 124 w 155"/>
                <a:gd name="T53" fmla="*/ 151 h 208"/>
                <a:gd name="T54" fmla="*/ 124 w 155"/>
                <a:gd name="T55" fmla="*/ 173 h 208"/>
                <a:gd name="T56" fmla="*/ 91 w 155"/>
                <a:gd name="T57" fmla="*/ 29 h 208"/>
                <a:gd name="T58" fmla="*/ 14 w 155"/>
                <a:gd name="T59" fmla="*/ 140 h 208"/>
                <a:gd name="T60" fmla="*/ 91 w 155"/>
                <a:gd name="T61" fmla="*/ 140 h 208"/>
                <a:gd name="T62" fmla="*/ 91 w 155"/>
                <a:gd name="T63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208">
                  <a:moveTo>
                    <a:pt x="124" y="173"/>
                  </a:moveTo>
                  <a:lnTo>
                    <a:pt x="124" y="173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8" y="194"/>
                  </a:lnTo>
                  <a:lnTo>
                    <a:pt x="132" y="196"/>
                  </a:lnTo>
                  <a:lnTo>
                    <a:pt x="136" y="198"/>
                  </a:lnTo>
                  <a:lnTo>
                    <a:pt x="149" y="200"/>
                  </a:lnTo>
                  <a:lnTo>
                    <a:pt x="149" y="208"/>
                  </a:lnTo>
                  <a:lnTo>
                    <a:pt x="66" y="208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9" y="198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7" y="192"/>
                  </a:lnTo>
                  <a:lnTo>
                    <a:pt x="89" y="188"/>
                  </a:lnTo>
                  <a:lnTo>
                    <a:pt x="91" y="173"/>
                  </a:lnTo>
                  <a:lnTo>
                    <a:pt x="91" y="151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24" y="140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24" y="151"/>
                  </a:lnTo>
                  <a:lnTo>
                    <a:pt x="124" y="173"/>
                  </a:lnTo>
                  <a:close/>
                  <a:moveTo>
                    <a:pt x="91" y="29"/>
                  </a:moveTo>
                  <a:lnTo>
                    <a:pt x="14" y="140"/>
                  </a:lnTo>
                  <a:lnTo>
                    <a:pt x="91" y="140"/>
                  </a:lnTo>
                  <a:lnTo>
                    <a:pt x="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9090025" y="3055938"/>
              <a:ext cx="261938" cy="242888"/>
            </a:xfrm>
            <a:custGeom>
              <a:avLst/>
              <a:gdLst>
                <a:gd name="T0" fmla="*/ 112 w 165"/>
                <a:gd name="T1" fmla="*/ 152 h 153"/>
                <a:gd name="T2" fmla="*/ 112 w 165"/>
                <a:gd name="T3" fmla="*/ 122 h 153"/>
                <a:gd name="T4" fmla="*/ 89 w 165"/>
                <a:gd name="T5" fmla="*/ 146 h 153"/>
                <a:gd name="T6" fmla="*/ 60 w 165"/>
                <a:gd name="T7" fmla="*/ 153 h 153"/>
                <a:gd name="T8" fmla="*/ 48 w 165"/>
                <a:gd name="T9" fmla="*/ 152 h 153"/>
                <a:gd name="T10" fmla="*/ 31 w 165"/>
                <a:gd name="T11" fmla="*/ 142 h 153"/>
                <a:gd name="T12" fmla="*/ 25 w 165"/>
                <a:gd name="T13" fmla="*/ 132 h 153"/>
                <a:gd name="T14" fmla="*/ 19 w 165"/>
                <a:gd name="T15" fmla="*/ 97 h 153"/>
                <a:gd name="T16" fmla="*/ 19 w 165"/>
                <a:gd name="T17" fmla="*/ 37 h 153"/>
                <a:gd name="T18" fmla="*/ 19 w 165"/>
                <a:gd name="T19" fmla="*/ 35 h 153"/>
                <a:gd name="T20" fmla="*/ 19 w 165"/>
                <a:gd name="T21" fmla="*/ 22 h 153"/>
                <a:gd name="T22" fmla="*/ 17 w 165"/>
                <a:gd name="T23" fmla="*/ 14 h 153"/>
                <a:gd name="T24" fmla="*/ 11 w 165"/>
                <a:gd name="T25" fmla="*/ 12 h 153"/>
                <a:gd name="T26" fmla="*/ 0 w 165"/>
                <a:gd name="T27" fmla="*/ 4 h 153"/>
                <a:gd name="T28" fmla="*/ 56 w 165"/>
                <a:gd name="T29" fmla="*/ 0 h 153"/>
                <a:gd name="T30" fmla="*/ 52 w 165"/>
                <a:gd name="T31" fmla="*/ 86 h 153"/>
                <a:gd name="T32" fmla="*/ 52 w 165"/>
                <a:gd name="T33" fmla="*/ 89 h 153"/>
                <a:gd name="T34" fmla="*/ 54 w 165"/>
                <a:gd name="T35" fmla="*/ 111 h 153"/>
                <a:gd name="T36" fmla="*/ 56 w 165"/>
                <a:gd name="T37" fmla="*/ 124 h 153"/>
                <a:gd name="T38" fmla="*/ 64 w 165"/>
                <a:gd name="T39" fmla="*/ 134 h 153"/>
                <a:gd name="T40" fmla="*/ 75 w 165"/>
                <a:gd name="T41" fmla="*/ 138 h 153"/>
                <a:gd name="T42" fmla="*/ 85 w 165"/>
                <a:gd name="T43" fmla="*/ 136 h 153"/>
                <a:gd name="T44" fmla="*/ 101 w 165"/>
                <a:gd name="T45" fmla="*/ 124 h 153"/>
                <a:gd name="T46" fmla="*/ 106 w 165"/>
                <a:gd name="T47" fmla="*/ 115 h 153"/>
                <a:gd name="T48" fmla="*/ 112 w 165"/>
                <a:gd name="T49" fmla="*/ 82 h 153"/>
                <a:gd name="T50" fmla="*/ 112 w 165"/>
                <a:gd name="T51" fmla="*/ 37 h 153"/>
                <a:gd name="T52" fmla="*/ 108 w 165"/>
                <a:gd name="T53" fmla="*/ 16 h 153"/>
                <a:gd name="T54" fmla="*/ 106 w 165"/>
                <a:gd name="T55" fmla="*/ 14 h 153"/>
                <a:gd name="T56" fmla="*/ 91 w 165"/>
                <a:gd name="T57" fmla="*/ 10 h 153"/>
                <a:gd name="T58" fmla="*/ 147 w 165"/>
                <a:gd name="T59" fmla="*/ 0 h 153"/>
                <a:gd name="T60" fmla="*/ 145 w 165"/>
                <a:gd name="T61" fmla="*/ 56 h 153"/>
                <a:gd name="T62" fmla="*/ 145 w 165"/>
                <a:gd name="T63" fmla="*/ 115 h 153"/>
                <a:gd name="T64" fmla="*/ 149 w 165"/>
                <a:gd name="T65" fmla="*/ 138 h 153"/>
                <a:gd name="T66" fmla="*/ 155 w 165"/>
                <a:gd name="T67" fmla="*/ 142 h 153"/>
                <a:gd name="T68" fmla="*/ 165 w 165"/>
                <a:gd name="T69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53">
                  <a:moveTo>
                    <a:pt x="112" y="152"/>
                  </a:moveTo>
                  <a:lnTo>
                    <a:pt x="112" y="15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01" y="136"/>
                  </a:lnTo>
                  <a:lnTo>
                    <a:pt x="89" y="146"/>
                  </a:lnTo>
                  <a:lnTo>
                    <a:pt x="75" y="152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48" y="152"/>
                  </a:lnTo>
                  <a:lnTo>
                    <a:pt x="38" y="148"/>
                  </a:lnTo>
                  <a:lnTo>
                    <a:pt x="31" y="14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1" y="119"/>
                  </a:lnTo>
                  <a:lnTo>
                    <a:pt x="19" y="97"/>
                  </a:lnTo>
                  <a:lnTo>
                    <a:pt x="19" y="93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2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55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111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60" y="130"/>
                  </a:lnTo>
                  <a:lnTo>
                    <a:pt x="64" y="134"/>
                  </a:lnTo>
                  <a:lnTo>
                    <a:pt x="70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85" y="136"/>
                  </a:lnTo>
                  <a:lnTo>
                    <a:pt x="93" y="132"/>
                  </a:lnTo>
                  <a:lnTo>
                    <a:pt x="101" y="12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10" y="101"/>
                  </a:lnTo>
                  <a:lnTo>
                    <a:pt x="112" y="82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0" y="22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1" y="10"/>
                  </a:lnTo>
                  <a:lnTo>
                    <a:pt x="91" y="4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56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28"/>
                  </a:lnTo>
                  <a:lnTo>
                    <a:pt x="149" y="138"/>
                  </a:lnTo>
                  <a:lnTo>
                    <a:pt x="151" y="140"/>
                  </a:lnTo>
                  <a:lnTo>
                    <a:pt x="155" y="142"/>
                  </a:lnTo>
                  <a:lnTo>
                    <a:pt x="165" y="144"/>
                  </a:lnTo>
                  <a:lnTo>
                    <a:pt x="165" y="150"/>
                  </a:lnTo>
                  <a:lnTo>
                    <a:pt x="11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9394825" y="3225801"/>
              <a:ext cx="73025" cy="73025"/>
            </a:xfrm>
            <a:custGeom>
              <a:avLst/>
              <a:gdLst>
                <a:gd name="T0" fmla="*/ 46 w 46"/>
                <a:gd name="T1" fmla="*/ 23 h 46"/>
                <a:gd name="T2" fmla="*/ 46 w 46"/>
                <a:gd name="T3" fmla="*/ 23 h 46"/>
                <a:gd name="T4" fmla="*/ 44 w 46"/>
                <a:gd name="T5" fmla="*/ 33 h 46"/>
                <a:gd name="T6" fmla="*/ 41 w 46"/>
                <a:gd name="T7" fmla="*/ 41 h 46"/>
                <a:gd name="T8" fmla="*/ 33 w 46"/>
                <a:gd name="T9" fmla="*/ 45 h 46"/>
                <a:gd name="T10" fmla="*/ 23 w 46"/>
                <a:gd name="T11" fmla="*/ 46 h 46"/>
                <a:gd name="T12" fmla="*/ 23 w 46"/>
                <a:gd name="T13" fmla="*/ 46 h 46"/>
                <a:gd name="T14" fmla="*/ 13 w 46"/>
                <a:gd name="T15" fmla="*/ 45 h 46"/>
                <a:gd name="T16" fmla="*/ 6 w 46"/>
                <a:gd name="T17" fmla="*/ 41 h 46"/>
                <a:gd name="T18" fmla="*/ 2 w 46"/>
                <a:gd name="T19" fmla="*/ 33 h 46"/>
                <a:gd name="T20" fmla="*/ 0 w 46"/>
                <a:gd name="T21" fmla="*/ 23 h 46"/>
                <a:gd name="T22" fmla="*/ 0 w 46"/>
                <a:gd name="T23" fmla="*/ 23 h 46"/>
                <a:gd name="T24" fmla="*/ 2 w 46"/>
                <a:gd name="T25" fmla="*/ 13 h 46"/>
                <a:gd name="T26" fmla="*/ 6 w 46"/>
                <a:gd name="T27" fmla="*/ 6 h 46"/>
                <a:gd name="T28" fmla="*/ 13 w 46"/>
                <a:gd name="T29" fmla="*/ 2 h 46"/>
                <a:gd name="T30" fmla="*/ 23 w 46"/>
                <a:gd name="T31" fmla="*/ 0 h 46"/>
                <a:gd name="T32" fmla="*/ 23 w 46"/>
                <a:gd name="T33" fmla="*/ 0 h 46"/>
                <a:gd name="T34" fmla="*/ 33 w 46"/>
                <a:gd name="T35" fmla="*/ 2 h 46"/>
                <a:gd name="T36" fmla="*/ 41 w 46"/>
                <a:gd name="T37" fmla="*/ 6 h 46"/>
                <a:gd name="T38" fmla="*/ 44 w 46"/>
                <a:gd name="T39" fmla="*/ 13 h 46"/>
                <a:gd name="T40" fmla="*/ 46 w 46"/>
                <a:gd name="T41" fmla="*/ 23 h 46"/>
                <a:gd name="T42" fmla="*/ 46 w 46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lnTo>
                    <a:pt x="46" y="23"/>
                  </a:lnTo>
                  <a:lnTo>
                    <a:pt x="44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5"/>
                  </a:lnTo>
                  <a:lnTo>
                    <a:pt x="6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1" y="6"/>
                  </a:lnTo>
                  <a:lnTo>
                    <a:pt x="44" y="13"/>
                  </a:lnTo>
                  <a:lnTo>
                    <a:pt x="46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53" name="Freeform 87"/>
            <p:cNvSpPr>
              <a:spLocks noEditPoints="1"/>
            </p:cNvSpPr>
            <p:nvPr/>
          </p:nvSpPr>
          <p:spPr bwMode="auto">
            <a:xfrm>
              <a:off x="9459913" y="2954338"/>
              <a:ext cx="150813" cy="434975"/>
            </a:xfrm>
            <a:custGeom>
              <a:avLst/>
              <a:gdLst>
                <a:gd name="T0" fmla="*/ 93 w 95"/>
                <a:gd name="T1" fmla="*/ 64 h 274"/>
                <a:gd name="T2" fmla="*/ 91 w 95"/>
                <a:gd name="T3" fmla="*/ 196 h 274"/>
                <a:gd name="T4" fmla="*/ 91 w 95"/>
                <a:gd name="T5" fmla="*/ 227 h 274"/>
                <a:gd name="T6" fmla="*/ 87 w 95"/>
                <a:gd name="T7" fmla="*/ 245 h 274"/>
                <a:gd name="T8" fmla="*/ 81 w 95"/>
                <a:gd name="T9" fmla="*/ 256 h 274"/>
                <a:gd name="T10" fmla="*/ 69 w 95"/>
                <a:gd name="T11" fmla="*/ 266 h 274"/>
                <a:gd name="T12" fmla="*/ 38 w 95"/>
                <a:gd name="T13" fmla="*/ 274 h 274"/>
                <a:gd name="T14" fmla="*/ 23 w 95"/>
                <a:gd name="T15" fmla="*/ 274 h 274"/>
                <a:gd name="T16" fmla="*/ 3 w 95"/>
                <a:gd name="T17" fmla="*/ 262 h 274"/>
                <a:gd name="T18" fmla="*/ 0 w 95"/>
                <a:gd name="T19" fmla="*/ 252 h 274"/>
                <a:gd name="T20" fmla="*/ 2 w 95"/>
                <a:gd name="T21" fmla="*/ 247 h 274"/>
                <a:gd name="T22" fmla="*/ 13 w 95"/>
                <a:gd name="T23" fmla="*/ 239 h 274"/>
                <a:gd name="T24" fmla="*/ 21 w 95"/>
                <a:gd name="T25" fmla="*/ 237 h 274"/>
                <a:gd name="T26" fmla="*/ 33 w 95"/>
                <a:gd name="T27" fmla="*/ 241 h 274"/>
                <a:gd name="T28" fmla="*/ 35 w 95"/>
                <a:gd name="T29" fmla="*/ 254 h 274"/>
                <a:gd name="T30" fmla="*/ 36 w 95"/>
                <a:gd name="T31" fmla="*/ 260 h 274"/>
                <a:gd name="T32" fmla="*/ 42 w 95"/>
                <a:gd name="T33" fmla="*/ 266 h 274"/>
                <a:gd name="T34" fmla="*/ 44 w 95"/>
                <a:gd name="T35" fmla="*/ 268 h 274"/>
                <a:gd name="T36" fmla="*/ 54 w 95"/>
                <a:gd name="T37" fmla="*/ 262 h 274"/>
                <a:gd name="T38" fmla="*/ 58 w 95"/>
                <a:gd name="T39" fmla="*/ 247 h 274"/>
                <a:gd name="T40" fmla="*/ 58 w 95"/>
                <a:gd name="T41" fmla="*/ 235 h 274"/>
                <a:gd name="T42" fmla="*/ 56 w 95"/>
                <a:gd name="T43" fmla="*/ 204 h 274"/>
                <a:gd name="T44" fmla="*/ 56 w 95"/>
                <a:gd name="T45" fmla="*/ 101 h 274"/>
                <a:gd name="T46" fmla="*/ 56 w 95"/>
                <a:gd name="T47" fmla="*/ 82 h 274"/>
                <a:gd name="T48" fmla="*/ 50 w 95"/>
                <a:gd name="T49" fmla="*/ 76 h 274"/>
                <a:gd name="T50" fmla="*/ 35 w 95"/>
                <a:gd name="T51" fmla="*/ 74 h 274"/>
                <a:gd name="T52" fmla="*/ 93 w 95"/>
                <a:gd name="T53" fmla="*/ 64 h 274"/>
                <a:gd name="T54" fmla="*/ 73 w 95"/>
                <a:gd name="T55" fmla="*/ 0 h 274"/>
                <a:gd name="T56" fmla="*/ 89 w 95"/>
                <a:gd name="T57" fmla="*/ 6 h 274"/>
                <a:gd name="T58" fmla="*/ 95 w 95"/>
                <a:gd name="T59" fmla="*/ 20 h 274"/>
                <a:gd name="T60" fmla="*/ 93 w 95"/>
                <a:gd name="T61" fmla="*/ 27 h 274"/>
                <a:gd name="T62" fmla="*/ 81 w 95"/>
                <a:gd name="T63" fmla="*/ 39 h 274"/>
                <a:gd name="T64" fmla="*/ 73 w 95"/>
                <a:gd name="T65" fmla="*/ 39 h 274"/>
                <a:gd name="T66" fmla="*/ 60 w 95"/>
                <a:gd name="T67" fmla="*/ 33 h 274"/>
                <a:gd name="T68" fmla="*/ 54 w 95"/>
                <a:gd name="T69" fmla="*/ 20 h 274"/>
                <a:gd name="T70" fmla="*/ 56 w 95"/>
                <a:gd name="T71" fmla="*/ 12 h 274"/>
                <a:gd name="T72" fmla="*/ 66 w 95"/>
                <a:gd name="T73" fmla="*/ 2 h 274"/>
                <a:gd name="T74" fmla="*/ 73 w 95"/>
                <a:gd name="T7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274">
                  <a:moveTo>
                    <a:pt x="93" y="64"/>
                  </a:moveTo>
                  <a:lnTo>
                    <a:pt x="93" y="64"/>
                  </a:lnTo>
                  <a:lnTo>
                    <a:pt x="91" y="120"/>
                  </a:lnTo>
                  <a:lnTo>
                    <a:pt x="91" y="196"/>
                  </a:lnTo>
                  <a:lnTo>
                    <a:pt x="91" y="196"/>
                  </a:lnTo>
                  <a:lnTo>
                    <a:pt x="91" y="227"/>
                  </a:lnTo>
                  <a:lnTo>
                    <a:pt x="87" y="245"/>
                  </a:lnTo>
                  <a:lnTo>
                    <a:pt x="87" y="245"/>
                  </a:lnTo>
                  <a:lnTo>
                    <a:pt x="85" y="250"/>
                  </a:lnTo>
                  <a:lnTo>
                    <a:pt x="81" y="256"/>
                  </a:lnTo>
                  <a:lnTo>
                    <a:pt x="75" y="262"/>
                  </a:lnTo>
                  <a:lnTo>
                    <a:pt x="69" y="266"/>
                  </a:lnTo>
                  <a:lnTo>
                    <a:pt x="56" y="272"/>
                  </a:lnTo>
                  <a:lnTo>
                    <a:pt x="38" y="274"/>
                  </a:lnTo>
                  <a:lnTo>
                    <a:pt x="38" y="274"/>
                  </a:lnTo>
                  <a:lnTo>
                    <a:pt x="23" y="274"/>
                  </a:lnTo>
                  <a:lnTo>
                    <a:pt x="11" y="268"/>
                  </a:lnTo>
                  <a:lnTo>
                    <a:pt x="3" y="262"/>
                  </a:lnTo>
                  <a:lnTo>
                    <a:pt x="2" y="256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" y="247"/>
                  </a:lnTo>
                  <a:lnTo>
                    <a:pt x="5" y="241"/>
                  </a:lnTo>
                  <a:lnTo>
                    <a:pt x="13" y="239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9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6" y="260"/>
                  </a:lnTo>
                  <a:lnTo>
                    <a:pt x="38" y="264"/>
                  </a:lnTo>
                  <a:lnTo>
                    <a:pt x="42" y="266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50" y="266"/>
                  </a:lnTo>
                  <a:lnTo>
                    <a:pt x="54" y="262"/>
                  </a:lnTo>
                  <a:lnTo>
                    <a:pt x="56" y="256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6" y="204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35" y="74"/>
                  </a:lnTo>
                  <a:lnTo>
                    <a:pt x="35" y="68"/>
                  </a:lnTo>
                  <a:lnTo>
                    <a:pt x="93" y="64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81" y="0"/>
                  </a:lnTo>
                  <a:lnTo>
                    <a:pt x="89" y="6"/>
                  </a:lnTo>
                  <a:lnTo>
                    <a:pt x="93" y="12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93" y="27"/>
                  </a:lnTo>
                  <a:lnTo>
                    <a:pt x="89" y="33"/>
                  </a:lnTo>
                  <a:lnTo>
                    <a:pt x="81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66" y="39"/>
                  </a:lnTo>
                  <a:lnTo>
                    <a:pt x="60" y="33"/>
                  </a:lnTo>
                  <a:lnTo>
                    <a:pt x="56" y="27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  <p:sp>
          <p:nvSpPr>
            <p:cNvPr id="54" name="Freeform 88"/>
            <p:cNvSpPr>
              <a:spLocks noEditPoints="1"/>
            </p:cNvSpPr>
            <p:nvPr/>
          </p:nvSpPr>
          <p:spPr bwMode="auto">
            <a:xfrm>
              <a:off x="9653588" y="3055938"/>
              <a:ext cx="252413" cy="336550"/>
            </a:xfrm>
            <a:custGeom>
              <a:avLst/>
              <a:gdLst>
                <a:gd name="T0" fmla="*/ 54 w 159"/>
                <a:gd name="T1" fmla="*/ 22 h 212"/>
                <a:gd name="T2" fmla="*/ 76 w 159"/>
                <a:gd name="T3" fmla="*/ 4 h 212"/>
                <a:gd name="T4" fmla="*/ 99 w 159"/>
                <a:gd name="T5" fmla="*/ 0 h 212"/>
                <a:gd name="T6" fmla="*/ 112 w 159"/>
                <a:gd name="T7" fmla="*/ 0 h 212"/>
                <a:gd name="T8" fmla="*/ 136 w 159"/>
                <a:gd name="T9" fmla="*/ 10 h 212"/>
                <a:gd name="T10" fmla="*/ 149 w 159"/>
                <a:gd name="T11" fmla="*/ 29 h 212"/>
                <a:gd name="T12" fmla="*/ 157 w 159"/>
                <a:gd name="T13" fmla="*/ 56 h 212"/>
                <a:gd name="T14" fmla="*/ 159 w 159"/>
                <a:gd name="T15" fmla="*/ 72 h 212"/>
                <a:gd name="T16" fmla="*/ 153 w 159"/>
                <a:gd name="T17" fmla="*/ 107 h 212"/>
                <a:gd name="T18" fmla="*/ 142 w 159"/>
                <a:gd name="T19" fmla="*/ 132 h 212"/>
                <a:gd name="T20" fmla="*/ 132 w 159"/>
                <a:gd name="T21" fmla="*/ 142 h 212"/>
                <a:gd name="T22" fmla="*/ 109 w 159"/>
                <a:gd name="T23" fmla="*/ 152 h 212"/>
                <a:gd name="T24" fmla="*/ 93 w 159"/>
                <a:gd name="T25" fmla="*/ 153 h 212"/>
                <a:gd name="T26" fmla="*/ 74 w 159"/>
                <a:gd name="T27" fmla="*/ 150 h 212"/>
                <a:gd name="T28" fmla="*/ 54 w 159"/>
                <a:gd name="T29" fmla="*/ 138 h 212"/>
                <a:gd name="T30" fmla="*/ 54 w 159"/>
                <a:gd name="T31" fmla="*/ 177 h 212"/>
                <a:gd name="T32" fmla="*/ 56 w 159"/>
                <a:gd name="T33" fmla="*/ 196 h 212"/>
                <a:gd name="T34" fmla="*/ 62 w 159"/>
                <a:gd name="T35" fmla="*/ 202 h 212"/>
                <a:gd name="T36" fmla="*/ 77 w 159"/>
                <a:gd name="T37" fmla="*/ 204 h 212"/>
                <a:gd name="T38" fmla="*/ 0 w 159"/>
                <a:gd name="T39" fmla="*/ 212 h 212"/>
                <a:gd name="T40" fmla="*/ 0 w 159"/>
                <a:gd name="T41" fmla="*/ 204 h 212"/>
                <a:gd name="T42" fmla="*/ 15 w 159"/>
                <a:gd name="T43" fmla="*/ 202 h 212"/>
                <a:gd name="T44" fmla="*/ 21 w 159"/>
                <a:gd name="T45" fmla="*/ 192 h 212"/>
                <a:gd name="T46" fmla="*/ 21 w 159"/>
                <a:gd name="T47" fmla="*/ 37 h 212"/>
                <a:gd name="T48" fmla="*/ 21 w 159"/>
                <a:gd name="T49" fmla="*/ 23 h 212"/>
                <a:gd name="T50" fmla="*/ 15 w 159"/>
                <a:gd name="T51" fmla="*/ 12 h 212"/>
                <a:gd name="T52" fmla="*/ 0 w 159"/>
                <a:gd name="T53" fmla="*/ 10 h 212"/>
                <a:gd name="T54" fmla="*/ 54 w 159"/>
                <a:gd name="T55" fmla="*/ 0 h 212"/>
                <a:gd name="T56" fmla="*/ 62 w 159"/>
                <a:gd name="T57" fmla="*/ 128 h 212"/>
                <a:gd name="T58" fmla="*/ 66 w 159"/>
                <a:gd name="T59" fmla="*/ 134 h 212"/>
                <a:gd name="T60" fmla="*/ 79 w 159"/>
                <a:gd name="T61" fmla="*/ 144 h 212"/>
                <a:gd name="T62" fmla="*/ 87 w 159"/>
                <a:gd name="T63" fmla="*/ 146 h 212"/>
                <a:gd name="T64" fmla="*/ 103 w 159"/>
                <a:gd name="T65" fmla="*/ 142 h 212"/>
                <a:gd name="T66" fmla="*/ 112 w 159"/>
                <a:gd name="T67" fmla="*/ 128 h 212"/>
                <a:gd name="T68" fmla="*/ 118 w 159"/>
                <a:gd name="T69" fmla="*/ 107 h 212"/>
                <a:gd name="T70" fmla="*/ 122 w 159"/>
                <a:gd name="T71" fmla="*/ 76 h 212"/>
                <a:gd name="T72" fmla="*/ 120 w 159"/>
                <a:gd name="T73" fmla="*/ 47 h 212"/>
                <a:gd name="T74" fmla="*/ 114 w 159"/>
                <a:gd name="T75" fmla="*/ 25 h 212"/>
                <a:gd name="T76" fmla="*/ 105 w 159"/>
                <a:gd name="T77" fmla="*/ 12 h 212"/>
                <a:gd name="T78" fmla="*/ 91 w 159"/>
                <a:gd name="T79" fmla="*/ 8 h 212"/>
                <a:gd name="T80" fmla="*/ 83 w 159"/>
                <a:gd name="T81" fmla="*/ 10 h 212"/>
                <a:gd name="T82" fmla="*/ 70 w 159"/>
                <a:gd name="T83" fmla="*/ 20 h 212"/>
                <a:gd name="T84" fmla="*/ 60 w 159"/>
                <a:gd name="T85" fmla="*/ 37 h 212"/>
                <a:gd name="T86" fmla="*/ 54 w 159"/>
                <a:gd name="T87" fmla="*/ 64 h 212"/>
                <a:gd name="T88" fmla="*/ 54 w 159"/>
                <a:gd name="T89" fmla="*/ 80 h 212"/>
                <a:gd name="T90" fmla="*/ 58 w 159"/>
                <a:gd name="T91" fmla="*/ 119 h 212"/>
                <a:gd name="T92" fmla="*/ 62 w 159"/>
                <a:gd name="T93" fmla="*/ 1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212">
                  <a:moveTo>
                    <a:pt x="54" y="22"/>
                  </a:moveTo>
                  <a:lnTo>
                    <a:pt x="54" y="22"/>
                  </a:lnTo>
                  <a:lnTo>
                    <a:pt x="64" y="12"/>
                  </a:lnTo>
                  <a:lnTo>
                    <a:pt x="76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4" y="4"/>
                  </a:lnTo>
                  <a:lnTo>
                    <a:pt x="136" y="10"/>
                  </a:lnTo>
                  <a:lnTo>
                    <a:pt x="143" y="18"/>
                  </a:lnTo>
                  <a:lnTo>
                    <a:pt x="149" y="29"/>
                  </a:lnTo>
                  <a:lnTo>
                    <a:pt x="155" y="41"/>
                  </a:lnTo>
                  <a:lnTo>
                    <a:pt x="157" y="5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7" y="91"/>
                  </a:lnTo>
                  <a:lnTo>
                    <a:pt x="153" y="107"/>
                  </a:lnTo>
                  <a:lnTo>
                    <a:pt x="149" y="12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2" y="142"/>
                  </a:lnTo>
                  <a:lnTo>
                    <a:pt x="120" y="148"/>
                  </a:lnTo>
                  <a:lnTo>
                    <a:pt x="109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83" y="152"/>
                  </a:lnTo>
                  <a:lnTo>
                    <a:pt x="74" y="150"/>
                  </a:lnTo>
                  <a:lnTo>
                    <a:pt x="64" y="146"/>
                  </a:lnTo>
                  <a:lnTo>
                    <a:pt x="54" y="138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77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1" y="204"/>
                  </a:lnTo>
                  <a:lnTo>
                    <a:pt x="15" y="202"/>
                  </a:lnTo>
                  <a:lnTo>
                    <a:pt x="17" y="200"/>
                  </a:lnTo>
                  <a:lnTo>
                    <a:pt x="21" y="192"/>
                  </a:lnTo>
                  <a:lnTo>
                    <a:pt x="21" y="17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23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4" y="0"/>
                  </a:lnTo>
                  <a:lnTo>
                    <a:pt x="54" y="22"/>
                  </a:lnTo>
                  <a:close/>
                  <a:moveTo>
                    <a:pt x="62" y="128"/>
                  </a:moveTo>
                  <a:lnTo>
                    <a:pt x="62" y="128"/>
                  </a:lnTo>
                  <a:lnTo>
                    <a:pt x="66" y="134"/>
                  </a:lnTo>
                  <a:lnTo>
                    <a:pt x="72" y="140"/>
                  </a:lnTo>
                  <a:lnTo>
                    <a:pt x="79" y="144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5" y="144"/>
                  </a:lnTo>
                  <a:lnTo>
                    <a:pt x="103" y="142"/>
                  </a:lnTo>
                  <a:lnTo>
                    <a:pt x="109" y="136"/>
                  </a:lnTo>
                  <a:lnTo>
                    <a:pt x="112" y="128"/>
                  </a:lnTo>
                  <a:lnTo>
                    <a:pt x="116" y="119"/>
                  </a:lnTo>
                  <a:lnTo>
                    <a:pt x="118" y="107"/>
                  </a:lnTo>
                  <a:lnTo>
                    <a:pt x="120" y="93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47"/>
                  </a:lnTo>
                  <a:lnTo>
                    <a:pt x="116" y="35"/>
                  </a:lnTo>
                  <a:lnTo>
                    <a:pt x="114" y="25"/>
                  </a:lnTo>
                  <a:lnTo>
                    <a:pt x="109" y="18"/>
                  </a:lnTo>
                  <a:lnTo>
                    <a:pt x="105" y="12"/>
                  </a:lnTo>
                  <a:lnTo>
                    <a:pt x="97" y="10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3" y="10"/>
                  </a:lnTo>
                  <a:lnTo>
                    <a:pt x="76" y="14"/>
                  </a:lnTo>
                  <a:lnTo>
                    <a:pt x="70" y="20"/>
                  </a:lnTo>
                  <a:lnTo>
                    <a:pt x="64" y="27"/>
                  </a:lnTo>
                  <a:lnTo>
                    <a:pt x="60" y="37"/>
                  </a:lnTo>
                  <a:lnTo>
                    <a:pt x="56" y="51"/>
                  </a:lnTo>
                  <a:lnTo>
                    <a:pt x="54" y="64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6" y="107"/>
                  </a:lnTo>
                  <a:lnTo>
                    <a:pt x="58" y="119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latin typeface="BIZ UDPゴシック R"/>
                <a:ea typeface="BIZ UDPゴシック R"/>
                <a:cs typeface="BIZ UDPゴシック R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>
                <a:latin typeface="BIZ UDPゴシック R"/>
                <a:ea typeface="BIZ UDPゴシック R"/>
                <a:cs typeface="BIZ UDPゴシック R"/>
              </a:rPr>
              <a:pPr/>
              <a:t>29</a:t>
            </a:fld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364984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BIZ UDPゴシック R"/>
                <a:ea typeface="BIZ UDPゴシック R"/>
                <a:cs typeface="BIZ UDPゴシック R"/>
              </a:rPr>
              <a:t>　</a:t>
            </a:r>
            <a:endParaRPr kumimoji="1" lang="ja-JP" altLang="en-US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540" y="1664804"/>
            <a:ext cx="4896283" cy="41796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1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章｜伝わるプレゼン資料づくりのために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2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章｜文章を読みやすくする方法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3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章｜コンテンツを際立たせる色づかい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4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章｜レイアウトが出来栄えを左右する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5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章｜これだけは押さえたい図解の基本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6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章｜仕上がりに差がつくグラフの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Tips</a:t>
            </a: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7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章｜画像を効果的に見せる方法</a:t>
            </a:r>
            <a:endParaRPr lang="en-US" altLang="ja-JP" dirty="0" smtClean="0">
              <a:latin typeface="BIZ UDPゴシック R"/>
              <a:ea typeface="BIZ UDPゴシック R"/>
              <a:cs typeface="BIZ UDPゴシック R"/>
            </a:endParaRPr>
          </a:p>
          <a:p>
            <a:pPr lvl="0" algn="just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第</a:t>
            </a:r>
            <a:r>
              <a:rPr lang="en-US" altLang="ja-JP" dirty="0" smtClean="0">
                <a:latin typeface="BIZ UDPゴシック R"/>
                <a:ea typeface="BIZ UDPゴシック R"/>
                <a:cs typeface="BIZ UDPゴシック R"/>
              </a:rPr>
              <a:t>8</a:t>
            </a:r>
            <a:r>
              <a:rPr lang="ja-JP" altLang="en-US" dirty="0" smtClean="0">
                <a:latin typeface="BIZ UDPゴシック R"/>
                <a:ea typeface="BIZ UDPゴシック R"/>
                <a:cs typeface="BIZ UDPゴシック R"/>
              </a:rPr>
              <a:t>章｜直観的に伝わるスライドの作り方</a:t>
            </a:r>
            <a:endParaRPr lang="en-US" altLang="ja-JP" dirty="0">
              <a:latin typeface="BIZ UDPゴシック R"/>
              <a:ea typeface="BIZ UDPゴシック R"/>
              <a:cs typeface="BIZ UDPゴシック R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92" y="1736812"/>
            <a:ext cx="1338521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293520" y="1736812"/>
            <a:ext cx="1835944" cy="974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ja-JP" altLang="en-US" sz="1100" b="1" dirty="0">
                <a:latin typeface="BIZ UDPゴシック R"/>
                <a:ea typeface="BIZ UDPゴシック R"/>
                <a:cs typeface="BIZ UDPゴシック R"/>
              </a:rPr>
              <a:t>プレゼン資料のため</a:t>
            </a:r>
            <a:r>
              <a:rPr lang="ja-JP" altLang="en-US" sz="1100" b="1" dirty="0" smtClean="0">
                <a:latin typeface="BIZ UDPゴシック R"/>
                <a:ea typeface="BIZ UDPゴシック R"/>
                <a:cs typeface="BIZ UDPゴシック R"/>
              </a:rPr>
              <a:t>の</a:t>
            </a:r>
            <a:r>
              <a:rPr lang="en-US" altLang="ja-JP" sz="1100" b="1" dirty="0" smtClean="0">
                <a:latin typeface="BIZ UDPゴシック R"/>
                <a:ea typeface="BIZ UDPゴシック R"/>
                <a:cs typeface="BIZ UDPゴシック R"/>
              </a:rPr>
              <a:t/>
            </a:r>
            <a:br>
              <a:rPr lang="en-US" altLang="ja-JP" sz="1100" b="1" dirty="0" smtClean="0">
                <a:latin typeface="BIZ UDPゴシック R"/>
                <a:ea typeface="BIZ UDPゴシック R"/>
                <a:cs typeface="BIZ UDPゴシック R"/>
              </a:rPr>
            </a:br>
            <a:r>
              <a:rPr lang="ja-JP" altLang="en-US" sz="2000" b="1" dirty="0" smtClean="0">
                <a:latin typeface="BIZ UDPゴシック R"/>
                <a:ea typeface="BIZ UDPゴシック R"/>
                <a:cs typeface="BIZ UDPゴシック R"/>
              </a:rPr>
              <a:t>正しい</a:t>
            </a:r>
            <a:r>
              <a:rPr lang="ja-JP" altLang="en-US" sz="2000" b="1" dirty="0">
                <a:latin typeface="BIZ UDPゴシック R"/>
                <a:ea typeface="BIZ UDPゴシック R"/>
                <a:cs typeface="BIZ UDPゴシック R"/>
              </a:rPr>
              <a:t>デザイン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ja-JP" altLang="en-US" sz="1100" dirty="0" smtClean="0">
                <a:latin typeface="BIZ UDPゴシック R"/>
                <a:ea typeface="BIZ UDPゴシック R"/>
                <a:cs typeface="BIZ UDPゴシック R"/>
              </a:rPr>
              <a:t>ビジネス</a:t>
            </a:r>
            <a:r>
              <a:rPr lang="ja-JP" altLang="en-US" sz="1100" dirty="0">
                <a:latin typeface="BIZ UDPゴシック R"/>
                <a:ea typeface="BIZ UDPゴシック R"/>
                <a:cs typeface="BIZ UDPゴシック R"/>
              </a:rPr>
              <a:t>を成功に</a:t>
            </a:r>
            <a:r>
              <a:rPr lang="ja-JP" altLang="en-US" sz="1100" dirty="0" smtClean="0">
                <a:latin typeface="BIZ UDPゴシック R"/>
                <a:ea typeface="BIZ UDPゴシック R"/>
                <a:cs typeface="BIZ UDPゴシック R"/>
              </a:rPr>
              <a:t>導く</a:t>
            </a:r>
            <a:r>
              <a:rPr lang="en-US" altLang="ja-JP" sz="1100" dirty="0">
                <a:latin typeface="BIZ UDPゴシック R"/>
                <a:ea typeface="BIZ UDPゴシック R"/>
                <a:cs typeface="BIZ UDPゴシック R"/>
              </a:rPr>
              <a:t/>
            </a:r>
            <a:br>
              <a:rPr lang="en-US" altLang="ja-JP" sz="1100" dirty="0">
                <a:latin typeface="BIZ UDPゴシック R"/>
                <a:ea typeface="BIZ UDPゴシック R"/>
                <a:cs typeface="BIZ UDPゴシック R"/>
              </a:rPr>
            </a:br>
            <a:r>
              <a:rPr lang="ja-JP" altLang="en-US" sz="1100" dirty="0" smtClean="0">
                <a:latin typeface="BIZ UDPゴシック R"/>
                <a:ea typeface="BIZ UDPゴシック R"/>
                <a:cs typeface="BIZ UDPゴシック R"/>
              </a:rPr>
              <a:t>レイアウト</a:t>
            </a:r>
            <a:r>
              <a:rPr lang="ja-JP" altLang="en-US" sz="1100" dirty="0">
                <a:latin typeface="BIZ UDPゴシック R"/>
                <a:ea typeface="BIZ UDPゴシック R"/>
                <a:cs typeface="BIZ UDPゴシック R"/>
              </a:rPr>
              <a:t>の</a:t>
            </a:r>
            <a:r>
              <a:rPr lang="ja-JP" altLang="en-US" sz="1100" dirty="0" smtClean="0">
                <a:latin typeface="BIZ UDPゴシック R"/>
                <a:ea typeface="BIZ UDPゴシック R"/>
                <a:cs typeface="BIZ UDPゴシック R"/>
              </a:rPr>
              <a:t>技術</a:t>
            </a:r>
            <a:endParaRPr lang="ja-JP" altLang="en-US" sz="1100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781092" y="3681028"/>
            <a:ext cx="2916064" cy="96641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10000"/>
              </a:lnSpc>
              <a:spcAft>
                <a:spcPts val="400"/>
              </a:spcAft>
            </a:pPr>
            <a:r>
              <a:rPr lang="ja-JP" altLang="en-US" sz="1200" dirty="0">
                <a:latin typeface="BIZ UDPゴシック R"/>
                <a:ea typeface="BIZ UDPゴシック R"/>
                <a:cs typeface="BIZ UDPゴシック R"/>
              </a:rPr>
              <a:t>鈴木　</a:t>
            </a:r>
            <a:r>
              <a:rPr lang="ja-JP" altLang="en-US" sz="1200" dirty="0" smtClean="0">
                <a:latin typeface="BIZ UDPゴシック R"/>
                <a:ea typeface="BIZ UDPゴシック R"/>
                <a:cs typeface="BIZ UDPゴシック R"/>
              </a:rPr>
              <a:t>春人</a:t>
            </a:r>
            <a:endParaRPr lang="en-US" altLang="ja-JP" sz="1200" dirty="0" smtClean="0">
              <a:latin typeface="BIZ UDPゴシック R"/>
              <a:ea typeface="BIZ UDPゴシック R"/>
              <a:cs typeface="BIZ UDPゴシック R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ja-JP" altLang="en-US" sz="1200" dirty="0">
                <a:latin typeface="BIZ UDPゴシック R"/>
                <a:ea typeface="BIZ UDPゴシック R"/>
                <a:cs typeface="BIZ UDPゴシック R"/>
              </a:rPr>
              <a:t>エムディエヌコーポレーション</a:t>
            </a:r>
            <a:endParaRPr lang="en-US" altLang="ja-JP" sz="1200" dirty="0">
              <a:latin typeface="BIZ UDPゴシック R"/>
              <a:ea typeface="BIZ UDPゴシック R"/>
              <a:cs typeface="BIZ UDPゴシック R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altLang="ja-JP" sz="1200" dirty="0">
                <a:latin typeface="BIZ UDPゴシック R"/>
                <a:ea typeface="BIZ UDPゴシック R"/>
                <a:cs typeface="BIZ UDPゴシック R"/>
              </a:rPr>
              <a:t>B5</a:t>
            </a:r>
            <a:r>
              <a:rPr lang="ja-JP" altLang="en-US" sz="1200" dirty="0">
                <a:latin typeface="BIZ UDPゴシック R"/>
                <a:ea typeface="BIZ UDPゴシック R"/>
                <a:cs typeface="BIZ UDPゴシック R"/>
              </a:rPr>
              <a:t>変型判</a:t>
            </a:r>
            <a:r>
              <a:rPr lang="ja-JP" altLang="en-US" sz="1200" dirty="0" smtClean="0">
                <a:latin typeface="BIZ UDPゴシック R"/>
                <a:ea typeface="BIZ UDPゴシック R"/>
                <a:cs typeface="BIZ UDPゴシック R"/>
              </a:rPr>
              <a:t>／オールカラー／</a:t>
            </a:r>
            <a:r>
              <a:rPr lang="en-US" altLang="ja-JP" sz="1200" dirty="0" smtClean="0">
                <a:latin typeface="BIZ UDPゴシック R"/>
                <a:ea typeface="BIZ UDPゴシック R"/>
                <a:cs typeface="BIZ UDPゴシック R"/>
              </a:rPr>
              <a:t>176P</a:t>
            </a:r>
            <a:endParaRPr lang="en-US" altLang="ja-JP" sz="1200" dirty="0">
              <a:latin typeface="BIZ UDPゴシック R"/>
              <a:ea typeface="BIZ UDPゴシック R"/>
              <a:cs typeface="BIZ UDPゴシック R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altLang="ja-JP" sz="1200" dirty="0" smtClean="0">
                <a:latin typeface="BIZ UDPゴシック R"/>
                <a:ea typeface="BIZ UDPゴシック R"/>
                <a:cs typeface="BIZ UDPゴシック R"/>
              </a:rPr>
              <a:t>ISBN978-4-8443-6519-8</a:t>
            </a:r>
            <a:endParaRPr lang="en-US" altLang="ja-JP" sz="1200" dirty="0">
              <a:latin typeface="BIZ UDPゴシック R"/>
              <a:ea typeface="BIZ UDPゴシック R"/>
              <a:cs typeface="BIZ UDPゴシック R"/>
            </a:endParaRPr>
          </a:p>
        </p:txBody>
      </p:sp>
      <p:graphicFrame>
        <p:nvGraphicFramePr>
          <p:cNvPr id="15" name="Group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63552"/>
              </p:ext>
            </p:extLst>
          </p:nvPr>
        </p:nvGraphicFramePr>
        <p:xfrm>
          <a:off x="5781092" y="4932444"/>
          <a:ext cx="3276364" cy="764808"/>
        </p:xfrm>
        <a:graphic>
          <a:graphicData uri="http://schemas.openxmlformats.org/drawingml/2006/table">
            <a:tbl>
              <a:tblPr/>
              <a:tblGrid>
                <a:gridCol w="327636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Amazon</a:t>
                      </a:r>
                      <a:r>
                        <a:rPr lang="ja-JP" altLang="en-US" sz="1100" b="1" dirty="0" smtClean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でお求めの場合は下記リンクより</a:t>
                      </a:r>
                      <a:endParaRPr lang="en-US" altLang="ja-JP" sz="1100" b="1" dirty="0" smtClean="0">
                        <a:solidFill>
                          <a:schemeClr val="tx2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http://www.amazon.co.jp/dp/4844365193 </a:t>
                      </a:r>
                    </a:p>
                  </a:txBody>
                  <a:tcPr marL="0" marR="0" marT="216000" marB="18000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10423" y="6401304"/>
            <a:ext cx="8282776" cy="1641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BIZ UDPゴシック R"/>
                <a:ea typeface="BIZ UDPゴシック R"/>
                <a:cs typeface="BIZ UDPゴシック R"/>
              </a:rPr>
              <a:t>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>
                <a:latin typeface="BIZ UDPゴシック R"/>
                <a:ea typeface="BIZ UDPゴシック R"/>
                <a:cs typeface="BIZ UDPゴシック R"/>
              </a:rPr>
              <a:pPr/>
              <a:t>30</a:t>
            </a:fld>
            <a:endParaRPr lang="ja-JP" altLang="en-US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810423" y="659139"/>
            <a:ext cx="8282776" cy="573617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2400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当サイトのコンテンツを書籍でもご覧いただけます。</a:t>
            </a:r>
            <a:endParaRPr lang="ja-JP" altLang="en-US" sz="2400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270467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aruto\Desktop\stan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90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656692"/>
            <a:ext cx="9906000" cy="2173919"/>
            <a:chOff x="0" y="656692"/>
            <a:chExt cx="9906000" cy="2173919"/>
          </a:xfrm>
        </p:grpSpPr>
        <p:sp>
          <p:nvSpPr>
            <p:cNvPr id="17" name="角丸四角形 16"/>
            <p:cNvSpPr/>
            <p:nvPr/>
          </p:nvSpPr>
          <p:spPr bwMode="auto">
            <a:xfrm>
              <a:off x="0" y="656692"/>
              <a:ext cx="9906000" cy="2173919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85000"/>
              </a:schemeClr>
            </a:solidFill>
            <a:ln w="6350">
              <a:noFill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" name="直角三角形 17"/>
            <p:cNvSpPr/>
            <p:nvPr/>
          </p:nvSpPr>
          <p:spPr bwMode="gray">
            <a:xfrm flipV="1">
              <a:off x="0" y="656692"/>
              <a:ext cx="620713" cy="62071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直角三角形 18"/>
            <p:cNvSpPr/>
            <p:nvPr/>
          </p:nvSpPr>
          <p:spPr bwMode="gray">
            <a:xfrm flipH="1">
              <a:off x="9285287" y="2209898"/>
              <a:ext cx="620713" cy="62071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0" tIns="0" rIns="0" bIns="0" rtlCol="0" anchor="ctr">
              <a:no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20" name="Picture 2" descr="C:\Users\haruto\Desktop\workshop-cove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124744"/>
              <a:ext cx="8280400" cy="146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812800" y="3681028"/>
            <a:ext cx="8280399" cy="13788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プレゼン資料のデザインノウハウを講座で学んでみませんか？ 当サイト（デザイン・レイアウトで伝わる！プレゼン資料）では、サイトのコンテンツをベースとした、ノンデザイナー向けのビジネスデザイン講座を開催しています（不定期）。</a:t>
            </a:r>
            <a:r>
              <a:rPr lang="ja-JP" altLang="en-US" sz="1600" dirty="0">
                <a:latin typeface="BIZ UDPゴシック R"/>
                <a:ea typeface="BIZ UDPゴシック R"/>
                <a:cs typeface="BIZ UDPゴシック R"/>
              </a:rPr>
              <a:t>また、</a:t>
            </a: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講師が貴社を訪問し、社員研修形式での開催も承っておりますので、どうぞお気軽にお問い合わせください。</a:t>
            </a:r>
            <a:endParaRPr lang="ja-JP" altLang="en-US" sz="1600" dirty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3" name="角丸四角形 6"/>
          <p:cNvSpPr/>
          <p:nvPr/>
        </p:nvSpPr>
        <p:spPr bwMode="auto">
          <a:xfrm>
            <a:off x="0" y="0"/>
            <a:ext cx="9912016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gray">
          <a:xfrm>
            <a:off x="3405188" y="6345324"/>
            <a:ext cx="3095625" cy="1846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ja-JP" altLang="en-US" sz="900" dirty="0" smtClean="0">
                <a:latin typeface="BIZ UDPゴシック R"/>
                <a:ea typeface="BIZ UDPゴシック R"/>
                <a:cs typeface="BIZ UDPゴシック R"/>
              </a:rPr>
              <a:t>主催：</a:t>
            </a:r>
            <a:r>
              <a:rPr lang="en-US" altLang="ja-JP" sz="900" dirty="0" smtClean="0">
                <a:latin typeface="BIZ UDPゴシック R"/>
                <a:ea typeface="BIZ UDPゴシック R"/>
                <a:cs typeface="BIZ UDPゴシック R"/>
              </a:rPr>
              <a:t>Presentation Design</a:t>
            </a:r>
            <a:endParaRPr lang="en-US" altLang="ja-JP" sz="900" dirty="0" smtClean="0">
              <a:solidFill>
                <a:schemeClr val="tx1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graphicFrame>
        <p:nvGraphicFramePr>
          <p:cNvPr id="26" name="Group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48064"/>
              </p:ext>
            </p:extLst>
          </p:nvPr>
        </p:nvGraphicFramePr>
        <p:xfrm>
          <a:off x="797686" y="5310322"/>
          <a:ext cx="3855240" cy="885863"/>
        </p:xfrm>
        <a:graphic>
          <a:graphicData uri="http://schemas.openxmlformats.org/drawingml/2006/table">
            <a:tbl>
              <a:tblPr/>
              <a:tblGrid>
                <a:gridCol w="3855240"/>
              </a:tblGrid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 smtClean="0">
                          <a:solidFill>
                            <a:schemeClr val="tx2"/>
                          </a:solidFill>
                          <a:latin typeface="BIZ UDPゴシック R"/>
                          <a:ea typeface="BIZ UDPゴシック R"/>
                          <a:cs typeface="BIZ UDPゴシック R"/>
                        </a:rPr>
                        <a:t>講座の概要・開催スケジュールをチェックする</a:t>
                      </a:r>
                      <a:endParaRPr lang="en-US" altLang="ja-JP" sz="1100" b="1" dirty="0" smtClean="0">
                        <a:solidFill>
                          <a:schemeClr val="tx2"/>
                        </a:solidFill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44000" marB="7200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00025" marR="0" lvl="0" indent="-200025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メイリオ" panose="020B0604030504040204" pitchFamily="50" charset="-128"/>
                        <a:buChar char="≫"/>
                        <a:tabLst/>
                        <a:defRPr/>
                      </a:pPr>
                      <a:r>
                        <a:rPr kumimoji="1" lang="en-US" altLang="ja-JP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1BC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http://ppt.design4u.jp/workshop/</a:t>
                      </a:r>
                    </a:p>
                  </a:txBody>
                  <a:tcPr marL="0" marR="0" marT="108000" marB="12600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Group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82169"/>
              </p:ext>
            </p:extLst>
          </p:nvPr>
        </p:nvGraphicFramePr>
        <p:xfrm>
          <a:off x="5240338" y="5315444"/>
          <a:ext cx="3855240" cy="885863"/>
        </p:xfrm>
        <a:graphic>
          <a:graphicData uri="http://schemas.openxmlformats.org/drawingml/2006/table">
            <a:tbl>
              <a:tblPr/>
              <a:tblGrid>
                <a:gridCol w="3855240"/>
              </a:tblGrid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 smtClean="0">
                          <a:solidFill>
                            <a:schemeClr val="tx2"/>
                          </a:solidFill>
                          <a:latin typeface="BIZ UDPゴシック R"/>
                          <a:ea typeface="BIZ UDPゴシック R"/>
                          <a:cs typeface="BIZ UDPゴシック R"/>
                        </a:rPr>
                        <a:t>社員研修について資料請求・問い合わせする</a:t>
                      </a:r>
                    </a:p>
                  </a:txBody>
                  <a:tcPr marL="0" marR="0" marT="144000" marB="7200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メイリオ" panose="020B0604030504040204" pitchFamily="50" charset="-128"/>
                        <a:buNone/>
                        <a:tabLst/>
                        <a:defRPr/>
                      </a:pPr>
                      <a:r>
                        <a:rPr kumimoji="1" lang="en-US" altLang="ja-JP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1BC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info@design4u.jp</a:t>
                      </a:r>
                    </a:p>
                  </a:txBody>
                  <a:tcPr marL="288000" marR="0" marT="108000" marB="12600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Freeform 16"/>
          <p:cNvSpPr>
            <a:spLocks noChangeAspect="1" noEditPoints="1"/>
          </p:cNvSpPr>
          <p:nvPr/>
        </p:nvSpPr>
        <p:spPr bwMode="auto">
          <a:xfrm>
            <a:off x="6141132" y="5859430"/>
            <a:ext cx="251669" cy="161858"/>
          </a:xfrm>
          <a:custGeom>
            <a:avLst/>
            <a:gdLst>
              <a:gd name="T0" fmla="*/ 659 w 1530"/>
              <a:gd name="T1" fmla="*/ 653 h 983"/>
              <a:gd name="T2" fmla="*/ 683 w 1530"/>
              <a:gd name="T3" fmla="*/ 672 h 983"/>
              <a:gd name="T4" fmla="*/ 705 w 1530"/>
              <a:gd name="T5" fmla="*/ 687 h 983"/>
              <a:gd name="T6" fmla="*/ 727 w 1530"/>
              <a:gd name="T7" fmla="*/ 696 h 983"/>
              <a:gd name="T8" fmla="*/ 747 w 1530"/>
              <a:gd name="T9" fmla="*/ 702 h 983"/>
              <a:gd name="T10" fmla="*/ 766 w 1530"/>
              <a:gd name="T11" fmla="*/ 705 h 983"/>
              <a:gd name="T12" fmla="*/ 801 w 1530"/>
              <a:gd name="T13" fmla="*/ 702 h 983"/>
              <a:gd name="T14" fmla="*/ 830 w 1530"/>
              <a:gd name="T15" fmla="*/ 691 h 983"/>
              <a:gd name="T16" fmla="*/ 852 w 1530"/>
              <a:gd name="T17" fmla="*/ 677 h 983"/>
              <a:gd name="T18" fmla="*/ 873 w 1530"/>
              <a:gd name="T19" fmla="*/ 658 h 983"/>
              <a:gd name="T20" fmla="*/ 1529 w 1530"/>
              <a:gd name="T21" fmla="*/ 109 h 983"/>
              <a:gd name="T22" fmla="*/ 1528 w 1530"/>
              <a:gd name="T23" fmla="*/ 90 h 983"/>
              <a:gd name="T24" fmla="*/ 1519 w 1530"/>
              <a:gd name="T25" fmla="*/ 59 h 983"/>
              <a:gd name="T26" fmla="*/ 1505 w 1530"/>
              <a:gd name="T27" fmla="*/ 35 h 983"/>
              <a:gd name="T28" fmla="*/ 1487 w 1530"/>
              <a:gd name="T29" fmla="*/ 20 h 983"/>
              <a:gd name="T30" fmla="*/ 1468 w 1530"/>
              <a:gd name="T31" fmla="*/ 9 h 983"/>
              <a:gd name="T32" fmla="*/ 1443 w 1530"/>
              <a:gd name="T33" fmla="*/ 2 h 983"/>
              <a:gd name="T34" fmla="*/ 1426 w 1530"/>
              <a:gd name="T35" fmla="*/ 0 h 983"/>
              <a:gd name="T36" fmla="*/ 102 w 1530"/>
              <a:gd name="T37" fmla="*/ 0 h 983"/>
              <a:gd name="T38" fmla="*/ 68 w 1530"/>
              <a:gd name="T39" fmla="*/ 4 h 983"/>
              <a:gd name="T40" fmla="*/ 43 w 1530"/>
              <a:gd name="T41" fmla="*/ 16 h 983"/>
              <a:gd name="T42" fmla="*/ 25 w 1530"/>
              <a:gd name="T43" fmla="*/ 34 h 983"/>
              <a:gd name="T44" fmla="*/ 13 w 1530"/>
              <a:gd name="T45" fmla="*/ 53 h 983"/>
              <a:gd name="T46" fmla="*/ 7 w 1530"/>
              <a:gd name="T47" fmla="*/ 74 h 983"/>
              <a:gd name="T48" fmla="*/ 3 w 1530"/>
              <a:gd name="T49" fmla="*/ 103 h 983"/>
              <a:gd name="T50" fmla="*/ 659 w 1530"/>
              <a:gd name="T51" fmla="*/ 653 h 983"/>
              <a:gd name="T52" fmla="*/ 1424 w 1530"/>
              <a:gd name="T53" fmla="*/ 871 h 983"/>
              <a:gd name="T54" fmla="*/ 931 w 1530"/>
              <a:gd name="T55" fmla="*/ 679 h 983"/>
              <a:gd name="T56" fmla="*/ 915 w 1530"/>
              <a:gd name="T57" fmla="*/ 697 h 983"/>
              <a:gd name="T58" fmla="*/ 883 w 1530"/>
              <a:gd name="T59" fmla="*/ 726 h 983"/>
              <a:gd name="T60" fmla="*/ 854 w 1530"/>
              <a:gd name="T61" fmla="*/ 745 h 983"/>
              <a:gd name="T62" fmla="*/ 827 w 1530"/>
              <a:gd name="T63" fmla="*/ 758 h 983"/>
              <a:gd name="T64" fmla="*/ 803 w 1530"/>
              <a:gd name="T65" fmla="*/ 765 h 983"/>
              <a:gd name="T66" fmla="*/ 777 w 1530"/>
              <a:gd name="T67" fmla="*/ 769 h 983"/>
              <a:gd name="T68" fmla="*/ 763 w 1530"/>
              <a:gd name="T69" fmla="*/ 768 h 983"/>
              <a:gd name="T70" fmla="*/ 744 w 1530"/>
              <a:gd name="T71" fmla="*/ 767 h 983"/>
              <a:gd name="T72" fmla="*/ 710 w 1530"/>
              <a:gd name="T73" fmla="*/ 759 h 983"/>
              <a:gd name="T74" fmla="*/ 680 w 1530"/>
              <a:gd name="T75" fmla="*/ 746 h 983"/>
              <a:gd name="T76" fmla="*/ 654 w 1530"/>
              <a:gd name="T77" fmla="*/ 731 h 983"/>
              <a:gd name="T78" fmla="*/ 624 w 1530"/>
              <a:gd name="T79" fmla="*/ 705 h 983"/>
              <a:gd name="T80" fmla="*/ 601 w 1530"/>
              <a:gd name="T81" fmla="*/ 679 h 983"/>
              <a:gd name="T82" fmla="*/ 385 w 1530"/>
              <a:gd name="T83" fmla="*/ 493 h 983"/>
              <a:gd name="T84" fmla="*/ 327 w 1530"/>
              <a:gd name="T85" fmla="*/ 443 h 983"/>
              <a:gd name="T86" fmla="*/ 0 w 1530"/>
              <a:gd name="T87" fmla="*/ 874 h 983"/>
              <a:gd name="T88" fmla="*/ 1 w 1530"/>
              <a:gd name="T89" fmla="*/ 893 h 983"/>
              <a:gd name="T90" fmla="*/ 10 w 1530"/>
              <a:gd name="T91" fmla="*/ 924 h 983"/>
              <a:gd name="T92" fmla="*/ 24 w 1530"/>
              <a:gd name="T93" fmla="*/ 948 h 983"/>
              <a:gd name="T94" fmla="*/ 42 w 1530"/>
              <a:gd name="T95" fmla="*/ 964 h 983"/>
              <a:gd name="T96" fmla="*/ 61 w 1530"/>
              <a:gd name="T97" fmla="*/ 975 h 983"/>
              <a:gd name="T98" fmla="*/ 87 w 1530"/>
              <a:gd name="T99" fmla="*/ 982 h 983"/>
              <a:gd name="T100" fmla="*/ 103 w 1530"/>
              <a:gd name="T101" fmla="*/ 983 h 983"/>
              <a:gd name="T102" fmla="*/ 1421 w 1530"/>
              <a:gd name="T103" fmla="*/ 983 h 983"/>
              <a:gd name="T104" fmla="*/ 1455 w 1530"/>
              <a:gd name="T105" fmla="*/ 978 h 983"/>
              <a:gd name="T106" fmla="*/ 1480 w 1530"/>
              <a:gd name="T107" fmla="*/ 966 h 983"/>
              <a:gd name="T108" fmla="*/ 1499 w 1530"/>
              <a:gd name="T109" fmla="*/ 949 h 983"/>
              <a:gd name="T110" fmla="*/ 1513 w 1530"/>
              <a:gd name="T111" fmla="*/ 930 h 983"/>
              <a:gd name="T112" fmla="*/ 1522 w 1530"/>
              <a:gd name="T113" fmla="*/ 911 h 983"/>
              <a:gd name="T114" fmla="*/ 1530 w 1530"/>
              <a:gd name="T115" fmla="*/ 881 h 983"/>
              <a:gd name="T116" fmla="*/ 1530 w 1530"/>
              <a:gd name="T117" fmla="*/ 16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0" h="983">
                <a:moveTo>
                  <a:pt x="659" y="653"/>
                </a:moveTo>
                <a:lnTo>
                  <a:pt x="659" y="653"/>
                </a:lnTo>
                <a:lnTo>
                  <a:pt x="671" y="664"/>
                </a:lnTo>
                <a:lnTo>
                  <a:pt x="683" y="672"/>
                </a:lnTo>
                <a:lnTo>
                  <a:pt x="695" y="681"/>
                </a:lnTo>
                <a:lnTo>
                  <a:pt x="705" y="687"/>
                </a:lnTo>
                <a:lnTo>
                  <a:pt x="716" y="693"/>
                </a:lnTo>
                <a:lnTo>
                  <a:pt x="727" y="696"/>
                </a:lnTo>
                <a:lnTo>
                  <a:pt x="736" y="700"/>
                </a:lnTo>
                <a:lnTo>
                  <a:pt x="747" y="702"/>
                </a:lnTo>
                <a:lnTo>
                  <a:pt x="757" y="705"/>
                </a:lnTo>
                <a:lnTo>
                  <a:pt x="766" y="705"/>
                </a:lnTo>
                <a:lnTo>
                  <a:pt x="784" y="705"/>
                </a:lnTo>
                <a:lnTo>
                  <a:pt x="801" y="702"/>
                </a:lnTo>
                <a:lnTo>
                  <a:pt x="815" y="697"/>
                </a:lnTo>
                <a:lnTo>
                  <a:pt x="830" y="691"/>
                </a:lnTo>
                <a:lnTo>
                  <a:pt x="842" y="684"/>
                </a:lnTo>
                <a:lnTo>
                  <a:pt x="852" y="677"/>
                </a:lnTo>
                <a:lnTo>
                  <a:pt x="861" y="670"/>
                </a:lnTo>
                <a:lnTo>
                  <a:pt x="873" y="658"/>
                </a:lnTo>
                <a:lnTo>
                  <a:pt x="876" y="653"/>
                </a:lnTo>
                <a:lnTo>
                  <a:pt x="1529" y="109"/>
                </a:lnTo>
                <a:lnTo>
                  <a:pt x="1529" y="109"/>
                </a:lnTo>
                <a:lnTo>
                  <a:pt x="1528" y="90"/>
                </a:lnTo>
                <a:lnTo>
                  <a:pt x="1524" y="74"/>
                </a:lnTo>
                <a:lnTo>
                  <a:pt x="1519" y="59"/>
                </a:lnTo>
                <a:lnTo>
                  <a:pt x="1513" y="46"/>
                </a:lnTo>
                <a:lnTo>
                  <a:pt x="1505" y="35"/>
                </a:lnTo>
                <a:lnTo>
                  <a:pt x="1497" y="27"/>
                </a:lnTo>
                <a:lnTo>
                  <a:pt x="1487" y="20"/>
                </a:lnTo>
                <a:lnTo>
                  <a:pt x="1477" y="14"/>
                </a:lnTo>
                <a:lnTo>
                  <a:pt x="1468" y="9"/>
                </a:lnTo>
                <a:lnTo>
                  <a:pt x="1458" y="5"/>
                </a:lnTo>
                <a:lnTo>
                  <a:pt x="1443" y="2"/>
                </a:lnTo>
                <a:lnTo>
                  <a:pt x="1431" y="0"/>
                </a:lnTo>
                <a:lnTo>
                  <a:pt x="1426" y="0"/>
                </a:lnTo>
                <a:lnTo>
                  <a:pt x="102" y="0"/>
                </a:lnTo>
                <a:lnTo>
                  <a:pt x="102" y="0"/>
                </a:lnTo>
                <a:lnTo>
                  <a:pt x="84" y="1"/>
                </a:lnTo>
                <a:lnTo>
                  <a:pt x="68" y="4"/>
                </a:lnTo>
                <a:lnTo>
                  <a:pt x="54" y="9"/>
                </a:lnTo>
                <a:lnTo>
                  <a:pt x="43" y="16"/>
                </a:lnTo>
                <a:lnTo>
                  <a:pt x="34" y="25"/>
                </a:lnTo>
                <a:lnTo>
                  <a:pt x="25" y="34"/>
                </a:lnTo>
                <a:lnTo>
                  <a:pt x="19" y="44"/>
                </a:lnTo>
                <a:lnTo>
                  <a:pt x="13" y="53"/>
                </a:lnTo>
                <a:lnTo>
                  <a:pt x="10" y="64"/>
                </a:lnTo>
                <a:lnTo>
                  <a:pt x="7" y="74"/>
                </a:lnTo>
                <a:lnTo>
                  <a:pt x="4" y="92"/>
                </a:lnTo>
                <a:lnTo>
                  <a:pt x="3" y="103"/>
                </a:lnTo>
                <a:lnTo>
                  <a:pt x="3" y="108"/>
                </a:lnTo>
                <a:lnTo>
                  <a:pt x="659" y="653"/>
                </a:lnTo>
                <a:close/>
                <a:moveTo>
                  <a:pt x="1216" y="434"/>
                </a:moveTo>
                <a:lnTo>
                  <a:pt x="1424" y="871"/>
                </a:lnTo>
                <a:lnTo>
                  <a:pt x="1148" y="493"/>
                </a:lnTo>
                <a:lnTo>
                  <a:pt x="931" y="679"/>
                </a:lnTo>
                <a:lnTo>
                  <a:pt x="931" y="679"/>
                </a:lnTo>
                <a:lnTo>
                  <a:pt x="915" y="697"/>
                </a:lnTo>
                <a:lnTo>
                  <a:pt x="899" y="713"/>
                </a:lnTo>
                <a:lnTo>
                  <a:pt x="883" y="726"/>
                </a:lnTo>
                <a:lnTo>
                  <a:pt x="868" y="737"/>
                </a:lnTo>
                <a:lnTo>
                  <a:pt x="854" y="745"/>
                </a:lnTo>
                <a:lnTo>
                  <a:pt x="840" y="752"/>
                </a:lnTo>
                <a:lnTo>
                  <a:pt x="827" y="758"/>
                </a:lnTo>
                <a:lnTo>
                  <a:pt x="814" y="762"/>
                </a:lnTo>
                <a:lnTo>
                  <a:pt x="803" y="765"/>
                </a:lnTo>
                <a:lnTo>
                  <a:pt x="793" y="767"/>
                </a:lnTo>
                <a:lnTo>
                  <a:pt x="777" y="769"/>
                </a:lnTo>
                <a:lnTo>
                  <a:pt x="766" y="769"/>
                </a:lnTo>
                <a:lnTo>
                  <a:pt x="763" y="768"/>
                </a:lnTo>
                <a:lnTo>
                  <a:pt x="763" y="768"/>
                </a:lnTo>
                <a:lnTo>
                  <a:pt x="744" y="767"/>
                </a:lnTo>
                <a:lnTo>
                  <a:pt x="727" y="764"/>
                </a:lnTo>
                <a:lnTo>
                  <a:pt x="710" y="759"/>
                </a:lnTo>
                <a:lnTo>
                  <a:pt x="695" y="754"/>
                </a:lnTo>
                <a:lnTo>
                  <a:pt x="680" y="746"/>
                </a:lnTo>
                <a:lnTo>
                  <a:pt x="667" y="739"/>
                </a:lnTo>
                <a:lnTo>
                  <a:pt x="654" y="731"/>
                </a:lnTo>
                <a:lnTo>
                  <a:pt x="643" y="722"/>
                </a:lnTo>
                <a:lnTo>
                  <a:pt x="624" y="705"/>
                </a:lnTo>
                <a:lnTo>
                  <a:pt x="610" y="690"/>
                </a:lnTo>
                <a:lnTo>
                  <a:pt x="601" y="679"/>
                </a:lnTo>
                <a:lnTo>
                  <a:pt x="598" y="676"/>
                </a:lnTo>
                <a:lnTo>
                  <a:pt x="385" y="493"/>
                </a:lnTo>
                <a:lnTo>
                  <a:pt x="111" y="869"/>
                </a:lnTo>
                <a:lnTo>
                  <a:pt x="327" y="443"/>
                </a:lnTo>
                <a:lnTo>
                  <a:pt x="0" y="164"/>
                </a:lnTo>
                <a:lnTo>
                  <a:pt x="0" y="874"/>
                </a:lnTo>
                <a:lnTo>
                  <a:pt x="0" y="874"/>
                </a:lnTo>
                <a:lnTo>
                  <a:pt x="1" y="893"/>
                </a:lnTo>
                <a:lnTo>
                  <a:pt x="5" y="910"/>
                </a:lnTo>
                <a:lnTo>
                  <a:pt x="10" y="924"/>
                </a:lnTo>
                <a:lnTo>
                  <a:pt x="17" y="938"/>
                </a:lnTo>
                <a:lnTo>
                  <a:pt x="24" y="948"/>
                </a:lnTo>
                <a:lnTo>
                  <a:pt x="34" y="957"/>
                </a:lnTo>
                <a:lnTo>
                  <a:pt x="42" y="964"/>
                </a:lnTo>
                <a:lnTo>
                  <a:pt x="52" y="970"/>
                </a:lnTo>
                <a:lnTo>
                  <a:pt x="61" y="975"/>
                </a:lnTo>
                <a:lnTo>
                  <a:pt x="71" y="977"/>
                </a:lnTo>
                <a:lnTo>
                  <a:pt x="87" y="982"/>
                </a:lnTo>
                <a:lnTo>
                  <a:pt x="99" y="983"/>
                </a:lnTo>
                <a:lnTo>
                  <a:pt x="103" y="983"/>
                </a:lnTo>
                <a:lnTo>
                  <a:pt x="1421" y="983"/>
                </a:lnTo>
                <a:lnTo>
                  <a:pt x="1421" y="983"/>
                </a:lnTo>
                <a:lnTo>
                  <a:pt x="1439" y="982"/>
                </a:lnTo>
                <a:lnTo>
                  <a:pt x="1455" y="978"/>
                </a:lnTo>
                <a:lnTo>
                  <a:pt x="1468" y="973"/>
                </a:lnTo>
                <a:lnTo>
                  <a:pt x="1480" y="966"/>
                </a:lnTo>
                <a:lnTo>
                  <a:pt x="1491" y="959"/>
                </a:lnTo>
                <a:lnTo>
                  <a:pt x="1499" y="949"/>
                </a:lnTo>
                <a:lnTo>
                  <a:pt x="1507" y="940"/>
                </a:lnTo>
                <a:lnTo>
                  <a:pt x="1513" y="930"/>
                </a:lnTo>
                <a:lnTo>
                  <a:pt x="1518" y="921"/>
                </a:lnTo>
                <a:lnTo>
                  <a:pt x="1522" y="911"/>
                </a:lnTo>
                <a:lnTo>
                  <a:pt x="1528" y="893"/>
                </a:lnTo>
                <a:lnTo>
                  <a:pt x="1530" y="881"/>
                </a:lnTo>
                <a:lnTo>
                  <a:pt x="1530" y="878"/>
                </a:lnTo>
                <a:lnTo>
                  <a:pt x="1530" y="164"/>
                </a:lnTo>
                <a:lnTo>
                  <a:pt x="1216" y="4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03200" y="5854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43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933489"/>
            <a:ext cx="4610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BIZ UDPゴシック B"/>
                <a:ea typeface="BIZ UDPゴシック B"/>
                <a:cs typeface="BIZ UDPゴシック B"/>
              </a:rPr>
              <a:t>1. 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ページ設定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スライドのサイズ指定は「</a:t>
            </a:r>
            <a:r>
              <a:rPr lang="en-US" altLang="ja-JP" sz="2400" dirty="0">
                <a:latin typeface="BIZ UDPゴシック R"/>
                <a:ea typeface="BIZ UDPゴシック R"/>
                <a:cs typeface="BIZ UDPゴシック R"/>
              </a:rPr>
              <a:t>A4 210x297mm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」。幅は「</a:t>
            </a:r>
            <a:r>
              <a:rPr lang="en-US" altLang="ja-JP" sz="2400" dirty="0">
                <a:latin typeface="BIZ UDPゴシック R"/>
                <a:ea typeface="BIZ UDPゴシック R"/>
                <a:cs typeface="BIZ UDPゴシック R"/>
              </a:rPr>
              <a:t>27.51cm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」、高さは「</a:t>
            </a:r>
            <a:r>
              <a:rPr lang="en-US" altLang="ja-JP" sz="2400" dirty="0">
                <a:latin typeface="BIZ UDPゴシック R"/>
                <a:ea typeface="BIZ UDPゴシック R"/>
                <a:cs typeface="BIZ UDPゴシック R"/>
              </a:rPr>
              <a:t>19.05cm</a:t>
            </a:r>
            <a:r>
              <a:rPr lang="ja-JP" altLang="en-US" sz="2400" dirty="0">
                <a:latin typeface="BIZ UDPゴシック R"/>
                <a:ea typeface="BIZ UDPゴシック R"/>
                <a:cs typeface="BIZ UDPゴシック R"/>
              </a:rPr>
              <a:t>」を設定する。</a:t>
            </a:r>
            <a:endParaRPr lang="en-US" altLang="ja-JP" sz="2400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1856656" y="2847051"/>
            <a:ext cx="2520280" cy="653957"/>
          </a:xfrm>
          <a:prstGeom prst="roundRect">
            <a:avLst>
              <a:gd name="adj" fmla="val 8397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108000" tIns="144000" rIns="108000" bIns="108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ja-JP" sz="2000" dirty="0" smtClean="0">
                <a:solidFill>
                  <a:srgbClr val="FFFFFF"/>
                </a:solidFill>
                <a:latin typeface="BIZ UDPゴシック R"/>
                <a:ea typeface="BIZ UDPゴシック R"/>
                <a:cs typeface="BIZ UDPゴシック R"/>
              </a:rPr>
              <a:t>A4 210x297mm</a:t>
            </a:r>
            <a:endParaRPr lang="ja-JP" altLang="en-US" sz="2000" dirty="0">
              <a:solidFill>
                <a:srgbClr val="FFFFFF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41" name="二等辺三角形 40"/>
          <p:cNvSpPr/>
          <p:nvPr/>
        </p:nvSpPr>
        <p:spPr bwMode="auto">
          <a:xfrm rot="10800000" flipH="1">
            <a:off x="3512841" y="3501008"/>
            <a:ext cx="216024" cy="110495"/>
          </a:xfrm>
          <a:prstGeom prst="triangl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10423" y="6479468"/>
            <a:ext cx="8282776" cy="1600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812801" y="5320311"/>
            <a:ext cx="8280398" cy="520957"/>
          </a:xfrm>
          <a:prstGeom prst="roundRect">
            <a:avLst>
              <a:gd name="adj" fmla="val 70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ot"/>
          </a:ln>
          <a:effectLst/>
          <a:extLst/>
        </p:spPr>
        <p:txBody>
          <a:bodyPr wrap="square" lIns="180000" tIns="108000" rIns="180000" bIns="90000">
            <a:spAutoFit/>
          </a:bodyPr>
          <a:lstStyle/>
          <a:p>
            <a:pPr marL="628650" lvl="1" indent="-171450" algn="just">
              <a:lnSpc>
                <a:spcPct val="140000"/>
              </a:lnSpc>
              <a:spcAft>
                <a:spcPts val="1200"/>
              </a:spcAft>
              <a:buFont typeface="メイリオ" panose="020B0604030504040204" pitchFamily="50" charset="-128"/>
              <a:buChar char="※"/>
            </a:pPr>
            <a:r>
              <a:rPr lang="ja-JP" altLang="en-US" sz="1400" dirty="0" smtClean="0">
                <a:latin typeface="BIZ UDPゴシック R"/>
                <a:ea typeface="BIZ UDPゴシック R"/>
                <a:cs typeface="BIZ UDPゴシック R"/>
              </a:rPr>
              <a:t>「ページ設定」ダイアログボックスの開き方：「デザイン」タブの「ページ設定」をクリック。</a:t>
            </a:r>
            <a:endParaRPr lang="en-US" altLang="ja-JP" sz="1400" dirty="0" smtClean="0"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28764" y="2276872"/>
            <a:ext cx="4212108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「ページ設定」ダイアログボックス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50464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BIZ UDPゴシック B"/>
                <a:ea typeface="BIZ UDPゴシック B"/>
                <a:cs typeface="BIZ UDPゴシック B"/>
              </a:rPr>
              <a:t>2. </a:t>
            </a:r>
            <a: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  <a:t>カラー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スライドで使用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する色には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テーマカラー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」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を決め、資料全体で色使いのルール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を統一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する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。むやみな色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の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多用は避ける。</a:t>
            </a:r>
            <a:endParaRPr lang="en-US" altLang="ja-JP" sz="2400" b="1" dirty="0" smtClean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704556" y="2312876"/>
            <a:ext cx="2472580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テーマカラー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064568" y="3429000"/>
            <a:ext cx="761925" cy="7619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5241032" y="3423159"/>
            <a:ext cx="761925" cy="761925"/>
          </a:xfrm>
          <a:prstGeom prst="ellipse">
            <a:avLst/>
          </a:prstGeom>
          <a:solidFill>
            <a:schemeClr val="tx1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063872" y="5121188"/>
            <a:ext cx="761925" cy="761925"/>
          </a:xfrm>
          <a:prstGeom prst="ellipse">
            <a:avLst/>
          </a:prstGeom>
          <a:solidFill>
            <a:schemeClr val="tx2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5240336" y="5151351"/>
            <a:ext cx="761925" cy="761925"/>
          </a:xfrm>
          <a:prstGeom prst="ellipse">
            <a:avLst/>
          </a:prstGeom>
          <a:solidFill>
            <a:schemeClr val="accent3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graphicFrame>
        <p:nvGraphicFramePr>
          <p:cNvPr id="12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61773"/>
              </p:ext>
            </p:extLst>
          </p:nvPr>
        </p:nvGraphicFramePr>
        <p:xfrm>
          <a:off x="2108684" y="3068960"/>
          <a:ext cx="2590800" cy="1427968"/>
        </p:xfrm>
        <a:graphic>
          <a:graphicData uri="http://schemas.openxmlformats.org/drawingml/2006/table">
            <a:tbl>
              <a:tblPr/>
              <a:tblGrid>
                <a:gridCol w="1312310"/>
                <a:gridCol w="1278490"/>
              </a:tblGrid>
              <a:tr h="3053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B"/>
                          <a:ea typeface="BIZ UDPゴシック B"/>
                          <a:cs typeface="BIZ UDPゴシック B"/>
                        </a:rPr>
                        <a:t>ベースカラー</a:t>
                      </a:r>
                    </a:p>
                  </a:txBody>
                  <a:tcPr marL="0" marR="0" marT="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RGB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0 / 0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/ 0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90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資料の背景色として使用する色です。</a:t>
                      </a:r>
                    </a:p>
                  </a:txBody>
                  <a:tcPr marL="0" marR="0" marT="10800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56091"/>
              </p:ext>
            </p:extLst>
          </p:nvPr>
        </p:nvGraphicFramePr>
        <p:xfrm>
          <a:off x="6285148" y="3062996"/>
          <a:ext cx="2556980" cy="1437552"/>
        </p:xfrm>
        <a:graphic>
          <a:graphicData uri="http://schemas.openxmlformats.org/drawingml/2006/table">
            <a:tbl>
              <a:tblPr/>
              <a:tblGrid>
                <a:gridCol w="1278490"/>
                <a:gridCol w="1278490"/>
              </a:tblGrid>
              <a:tr h="147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B"/>
                          <a:ea typeface="BIZ UDPゴシック B"/>
                          <a:cs typeface="BIZ UDPゴシック B"/>
                        </a:rPr>
                        <a:t>無彩色</a:t>
                      </a:r>
                    </a:p>
                  </a:txBody>
                  <a:tcPr marL="0" marR="0" marT="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RGB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77 / 77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/ 77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黒の代わりに使用する色です。原則文字はこの色を使って記載します。</a:t>
                      </a:r>
                    </a:p>
                  </a:txBody>
                  <a:tcPr marL="0" marR="0" marT="10800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55691"/>
              </p:ext>
            </p:extLst>
          </p:nvPr>
        </p:nvGraphicFramePr>
        <p:xfrm>
          <a:off x="2107988" y="4761148"/>
          <a:ext cx="2556980" cy="1437552"/>
        </p:xfrm>
        <a:graphic>
          <a:graphicData uri="http://schemas.openxmlformats.org/drawingml/2006/table">
            <a:tbl>
              <a:tblPr/>
              <a:tblGrid>
                <a:gridCol w="1296840"/>
                <a:gridCol w="1260140"/>
              </a:tblGrid>
              <a:tr h="147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B"/>
                          <a:ea typeface="BIZ UDPゴシック B"/>
                          <a:cs typeface="BIZ UDPゴシック B"/>
                        </a:rPr>
                        <a:t>メインカラー</a:t>
                      </a:r>
                    </a:p>
                  </a:txBody>
                  <a:tcPr marL="0" marR="0" marT="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RGB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0 / 113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/ 188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672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見出しやメッセージなど資料の要所に使います。</a:t>
                      </a:r>
                    </a:p>
                  </a:txBody>
                  <a:tcPr marL="0" marR="0" marT="10800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35079"/>
              </p:ext>
            </p:extLst>
          </p:nvPr>
        </p:nvGraphicFramePr>
        <p:xfrm>
          <a:off x="6284452" y="4761148"/>
          <a:ext cx="2556980" cy="1437552"/>
        </p:xfrm>
        <a:graphic>
          <a:graphicData uri="http://schemas.openxmlformats.org/drawingml/2006/table">
            <a:tbl>
              <a:tblPr/>
              <a:tblGrid>
                <a:gridCol w="1278490"/>
                <a:gridCol w="1278490"/>
              </a:tblGrid>
              <a:tr h="147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B"/>
                          <a:ea typeface="BIZ UDPゴシック B"/>
                          <a:cs typeface="BIZ UDPゴシック B"/>
                        </a:rPr>
                        <a:t>アクセントカラー</a:t>
                      </a:r>
                    </a:p>
                  </a:txBody>
                  <a:tcPr marL="0" marR="0" marT="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RGB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255 / 80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/ 80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0" marR="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閲覧者に特に注目させたい内容や、注意書きなどに使用する色です。</a:t>
                      </a:r>
                    </a:p>
                  </a:txBody>
                  <a:tcPr marL="0" marR="0" marT="108000" marB="72000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810423" y="6388993"/>
            <a:ext cx="8282776" cy="17235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ja-JP" sz="800" dirty="0" smtClean="0">
                <a:latin typeface="+mn-ea"/>
                <a:cs typeface="メイリオ" pitchFamily="50" charset="-128"/>
              </a:rPr>
              <a:t>※</a:t>
            </a:r>
            <a:r>
              <a:rPr lang="ja-JP" altLang="en-US" sz="800" dirty="0" smtClean="0">
                <a:latin typeface="+mn-ea"/>
                <a:cs typeface="メイリオ" pitchFamily="50" charset="-128"/>
              </a:rPr>
              <a:t>本スライドでいう「テーマカラー」は、デザイン一般で利用する言葉を指しており、パワーポイントの設定とは異なる点にご注意ください。</a:t>
            </a:r>
            <a:endParaRPr lang="ja-JP" altLang="en-US" sz="800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26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補足</a:t>
            </a:r>
            <a:r>
              <a:rPr lang="ja-JP" altLang="en-US" dirty="0" smtClean="0">
                <a:latin typeface="BIZ UDPゴシック B"/>
                <a:ea typeface="BIZ UDPゴシック B"/>
                <a:cs typeface="BIZ UDPゴシック B"/>
              </a:rPr>
              <a:t>｜色選びにあたって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31677" y="4153791"/>
            <a:ext cx="2808311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サブカラーのサンプル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762938" y="4158601"/>
            <a:ext cx="2808181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光の三原色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208584" y="4971331"/>
            <a:ext cx="761925" cy="7619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354871" y="4971331"/>
            <a:ext cx="761925" cy="76192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3506999" y="4971330"/>
            <a:ext cx="761925" cy="7619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812802" y="1340768"/>
            <a:ext cx="3852862" cy="255454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サブカラー</a:t>
            </a:r>
            <a:endParaRPr lang="en-US" altLang="ja-JP" sz="2400" b="1" dirty="0" smtClean="0"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1600" dirty="0" smtClean="0">
                <a:latin typeface="BIZ UDPゴシック R"/>
                <a:ea typeface="BIZ UDPゴシック R"/>
                <a:cs typeface="BIZ UDPゴシック R"/>
              </a:rPr>
              <a:t>元の色から彩度を落としたり、明度を上げた色をサブカラーとして組み合わせて利用すると、細かなニュアンスを表すのに便利です。</a:t>
            </a:r>
            <a:r>
              <a:rPr lang="ja-JP" altLang="en-US" sz="1600" dirty="0" smtClean="0">
                <a:latin typeface="BIZ UDPゴシック B"/>
                <a:ea typeface="BIZ UDPゴシック B"/>
                <a:cs typeface="BIZ UDPゴシック B"/>
              </a:rPr>
              <a:t>ただし</a:t>
            </a:r>
            <a:r>
              <a:rPr lang="ja-JP" altLang="en-US" sz="1600" dirty="0">
                <a:latin typeface="BIZ UDPゴシック B"/>
                <a:ea typeface="BIZ UDPゴシック B"/>
                <a:cs typeface="BIZ UDPゴシック B"/>
              </a:rPr>
              <a:t>、プロジェクター投影の際にうまく再現できない場合があるため、利用にあたっては注意が必要です。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240598" y="1342507"/>
            <a:ext cx="3852862" cy="255454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原色（光）の利用を避ける</a:t>
            </a:r>
            <a:endParaRPr lang="en-US" altLang="ja-JP" sz="2400" b="1" dirty="0" smtClean="0"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1600" dirty="0">
                <a:latin typeface="BIZ UDPゴシック R"/>
                <a:ea typeface="BIZ UDPゴシック R"/>
                <a:cs typeface="BIZ UDPゴシック R"/>
              </a:rPr>
              <a:t>日常生活の中で原色を見ることは稀です。信号機や非常口、電源スイッチのランプなど、特別注意を払う必要のあるものに限って使用されているはず。よって、プレゼン資料においても原色（中でも光の三原色）の使用は基本的に避けましょう。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637076" y="4992343"/>
            <a:ext cx="761925" cy="761925"/>
          </a:xfrm>
          <a:prstGeom prst="ellipse">
            <a:avLst/>
          </a:prstGeom>
          <a:solidFill>
            <a:srgbClr val="FF0000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gray">
          <a:xfrm>
            <a:off x="6783363" y="4992343"/>
            <a:ext cx="761925" cy="761925"/>
          </a:xfrm>
          <a:prstGeom prst="ellipse">
            <a:avLst/>
          </a:prstGeom>
          <a:solidFill>
            <a:srgbClr val="0000FF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935491" y="4992342"/>
            <a:ext cx="761925" cy="761925"/>
          </a:xfrm>
          <a:prstGeom prst="ellipse">
            <a:avLst/>
          </a:prstGeom>
          <a:solidFill>
            <a:srgbClr val="00FF00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5565068" y="4926176"/>
            <a:ext cx="915092" cy="915092"/>
            <a:chOff x="3405188" y="4976813"/>
            <a:chExt cx="1260475" cy="1260475"/>
          </a:xfrm>
        </p:grpSpPr>
        <p:cxnSp>
          <p:nvCxnSpPr>
            <p:cNvPr id="18" name="直線コネクタ 17"/>
            <p:cNvCxnSpPr/>
            <p:nvPr/>
          </p:nvCxnSpPr>
          <p:spPr>
            <a:xfrm flipH="1" flipV="1">
              <a:off x="3405188" y="4978116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3405188" y="4976813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6681192" y="4926176"/>
            <a:ext cx="915092" cy="915092"/>
            <a:chOff x="3405188" y="4976813"/>
            <a:chExt cx="1260475" cy="1260475"/>
          </a:xfrm>
        </p:grpSpPr>
        <p:cxnSp>
          <p:nvCxnSpPr>
            <p:cNvPr id="27" name="直線コネクタ 26"/>
            <p:cNvCxnSpPr/>
            <p:nvPr/>
          </p:nvCxnSpPr>
          <p:spPr>
            <a:xfrm flipH="1" flipV="1">
              <a:off x="3405188" y="4978116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3405188" y="4976813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7854332" y="4926176"/>
            <a:ext cx="915092" cy="915092"/>
            <a:chOff x="3405188" y="4976813"/>
            <a:chExt cx="1260475" cy="1260475"/>
          </a:xfrm>
        </p:grpSpPr>
        <p:cxnSp>
          <p:nvCxnSpPr>
            <p:cNvPr id="30" name="直線コネクタ 29"/>
            <p:cNvCxnSpPr/>
            <p:nvPr/>
          </p:nvCxnSpPr>
          <p:spPr>
            <a:xfrm flipH="1" flipV="1">
              <a:off x="3405188" y="4978116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3405188" y="4976813"/>
              <a:ext cx="1260475" cy="1259172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63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補足｜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原色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は用途を絞って利用する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12800" y="1016732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dirty="0" smtClean="0">
                <a:latin typeface="BIZ UDPゴシック B"/>
                <a:ea typeface="BIZ UDPゴシック B"/>
                <a:cs typeface="BIZ UDPゴシック B"/>
              </a:rPr>
              <a:t>原色（鮮やかな高彩度の色）の使用は原則的に避けるが、</a:t>
            </a:r>
            <a:r>
              <a:rPr lang="en-US" altLang="ja-JP" sz="2400" dirty="0" smtClean="0">
                <a:latin typeface="BIZ UDPゴシック B"/>
                <a:ea typeface="BIZ UDPゴシック B"/>
                <a:cs typeface="BIZ UDPゴシック B"/>
              </a:rPr>
              <a:t/>
            </a:r>
            <a:br>
              <a:rPr lang="en-US" altLang="ja-JP" sz="2400" dirty="0" smtClean="0">
                <a:latin typeface="BIZ UDPゴシック B"/>
                <a:ea typeface="BIZ UDPゴシック B"/>
                <a:cs typeface="BIZ UDPゴシック B"/>
              </a:rPr>
            </a:br>
            <a:r>
              <a:rPr lang="ja-JP" altLang="en-US" sz="2400" dirty="0" smtClean="0">
                <a:latin typeface="BIZ UDPゴシック B"/>
                <a:ea typeface="BIZ UDPゴシック B"/>
                <a:cs typeface="BIZ UDPゴシック B"/>
              </a:rPr>
              <a:t>特別目立たせたい要素がある場合、用途を絞って利用する。</a:t>
            </a:r>
            <a:endParaRPr lang="en-US" altLang="ja-JP" sz="2400" dirty="0" smtClean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 bwMode="white"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kern="12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00" b="1" kern="12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3508C7-2FE0-4945-9CBD-863E05F850D2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1157" y="3032956"/>
            <a:ext cx="3852837" cy="1758119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直線コネクタ 17"/>
          <p:cNvCxnSpPr/>
          <p:nvPr/>
        </p:nvCxnSpPr>
        <p:spPr>
          <a:xfrm>
            <a:off x="5276342" y="4185084"/>
            <a:ext cx="345707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5457317" y="2286393"/>
            <a:ext cx="3420119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108000" tIns="72000" rIns="108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ラインマーカーの例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1028825" y="2286393"/>
            <a:ext cx="3420119" cy="458531"/>
          </a:xfrm>
          <a:prstGeom prst="roundRect">
            <a:avLst>
              <a:gd name="adj" fmla="val 7132"/>
            </a:avLst>
          </a:prstGeom>
          <a:noFill/>
          <a:ln w="6350">
            <a:solidFill>
              <a:schemeClr val="tx2"/>
            </a:solidFill>
          </a:ln>
          <a:effectLst/>
          <a:extLst/>
        </p:spPr>
        <p:txBody>
          <a:bodyPr wrap="square" lIns="72000" tIns="72000" rIns="72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引き出し線・補足説明の例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graphicFrame>
        <p:nvGraphicFramePr>
          <p:cNvPr id="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01094"/>
              </p:ext>
            </p:extLst>
          </p:nvPr>
        </p:nvGraphicFramePr>
        <p:xfrm>
          <a:off x="812800" y="3537004"/>
          <a:ext cx="3852168" cy="1224144"/>
        </p:xfrm>
        <a:graphic>
          <a:graphicData uri="http://schemas.openxmlformats.org/drawingml/2006/table">
            <a:tbl>
              <a:tblPr/>
              <a:tblGrid>
                <a:gridCol w="3852168"/>
              </a:tblGrid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B"/>
                          <a:ea typeface="BIZ UDPゴシック B"/>
                          <a:cs typeface="BIZ UDPゴシック B"/>
                        </a:rPr>
                        <a:t>グローバリゼーション</a:t>
                      </a:r>
                    </a:p>
                  </a:txBody>
                  <a:tcPr marL="0" marR="0" marT="0" marB="72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 R"/>
                          <a:ea typeface="BIZ UDPゴシック R"/>
                          <a:cs typeface="BIZ UDPゴシック R"/>
                        </a:rPr>
                        <a:t>社会的あるいは経済的な関連が、旧来の国家や地域などの境界を越えて、地球規模に拡大して様々な変化を引き起こす現象である。グローバル化ともいう。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612740" y="2944273"/>
            <a:ext cx="864096" cy="3046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</a:pPr>
            <a:r>
              <a:rPr lang="ja-JP" altLang="en-US" b="1" dirty="0" smtClean="0">
                <a:solidFill>
                  <a:srgbClr val="E4007F"/>
                </a:solidFill>
                <a:latin typeface="BIZ UDPゴシック B"/>
                <a:ea typeface="BIZ UDPゴシック B"/>
                <a:cs typeface="BIZ UDPゴシック B"/>
              </a:rPr>
              <a:t>見出し</a:t>
            </a:r>
            <a:endParaRPr lang="en-US" altLang="ja-JP" b="1" dirty="0" smtClean="0">
              <a:solidFill>
                <a:srgbClr val="E4007F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white">
          <a:xfrm flipH="1" flipV="1">
            <a:off x="4232920" y="3248972"/>
            <a:ext cx="0" cy="828092"/>
          </a:xfrm>
          <a:prstGeom prst="line">
            <a:avLst/>
          </a:prstGeom>
          <a:noFill/>
          <a:ln w="6350">
            <a:solidFill>
              <a:srgbClr val="E4007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white">
          <a:xfrm flipH="1">
            <a:off x="2432720" y="3248972"/>
            <a:ext cx="324036" cy="324036"/>
          </a:xfrm>
          <a:prstGeom prst="line">
            <a:avLst/>
          </a:prstGeom>
          <a:noFill/>
          <a:ln w="6350">
            <a:solidFill>
              <a:srgbClr val="E4007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</a:pPr>
            <a:endParaRPr lang="ja-JP" altLang="en-US" sz="2200" smtClean="0">
              <a:latin typeface="Arial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3944888" y="2943778"/>
            <a:ext cx="576064" cy="3046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</a:pPr>
            <a:r>
              <a:rPr lang="ja-JP" altLang="en-US" b="1" dirty="0" smtClean="0">
                <a:solidFill>
                  <a:srgbClr val="E4007F"/>
                </a:solidFill>
                <a:latin typeface="BIZ UDPゴシック B"/>
                <a:ea typeface="BIZ UDPゴシック B"/>
                <a:cs typeface="BIZ UDPゴシック B"/>
              </a:rPr>
              <a:t>本文</a:t>
            </a:r>
            <a:endParaRPr lang="en-US" altLang="ja-JP" b="1" dirty="0" smtClean="0">
              <a:solidFill>
                <a:srgbClr val="E4007F"/>
              </a:solidFill>
              <a:latin typeface="BIZ UDPゴシック B"/>
              <a:ea typeface="BIZ UDPゴシック B"/>
              <a:cs typeface="BIZ UDPゴシック B"/>
            </a:endParaRPr>
          </a:p>
        </p:txBody>
      </p:sp>
      <p:graphicFrame>
        <p:nvGraphicFramePr>
          <p:cNvPr id="28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24446"/>
              </p:ext>
            </p:extLst>
          </p:nvPr>
        </p:nvGraphicFramePr>
        <p:xfrm>
          <a:off x="2720081" y="4977172"/>
          <a:ext cx="1152799" cy="1234079"/>
        </p:xfrm>
        <a:graphic>
          <a:graphicData uri="http://schemas.openxmlformats.org/drawingml/2006/table">
            <a:tbl>
              <a:tblPr/>
              <a:tblGrid>
                <a:gridCol w="1152799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228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127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38471"/>
              </p:ext>
            </p:extLst>
          </p:nvPr>
        </p:nvGraphicFramePr>
        <p:xfrm>
          <a:off x="2479352" y="4977172"/>
          <a:ext cx="241400" cy="1234079"/>
        </p:xfrm>
        <a:graphic>
          <a:graphicData uri="http://schemas.openxmlformats.org/drawingml/2006/table">
            <a:tbl>
              <a:tblPr/>
              <a:tblGrid>
                <a:gridCol w="2414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G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メイリオ" pitchFamily="50" charset="-128"/>
                        </a:rPr>
                        <a:t>B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532620" y="5383160"/>
            <a:ext cx="761925" cy="761925"/>
          </a:xfrm>
          <a:prstGeom prst="ellipse">
            <a:avLst/>
          </a:prstGeom>
          <a:solidFill>
            <a:srgbClr val="E4007F"/>
          </a:solidFill>
          <a:ln w="6350"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graphicFrame>
        <p:nvGraphicFramePr>
          <p:cNvPr id="31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22417"/>
              </p:ext>
            </p:extLst>
          </p:nvPr>
        </p:nvGraphicFramePr>
        <p:xfrm>
          <a:off x="7154414" y="4977172"/>
          <a:ext cx="1152799" cy="1234079"/>
        </p:xfrm>
        <a:graphic>
          <a:graphicData uri="http://schemas.openxmlformats.org/drawingml/2006/table">
            <a:tbl>
              <a:tblPr/>
              <a:tblGrid>
                <a:gridCol w="1152799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255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255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33526"/>
              </p:ext>
            </p:extLst>
          </p:nvPr>
        </p:nvGraphicFramePr>
        <p:xfrm>
          <a:off x="6913685" y="4977172"/>
          <a:ext cx="241400" cy="1234079"/>
        </p:xfrm>
        <a:graphic>
          <a:graphicData uri="http://schemas.openxmlformats.org/drawingml/2006/table">
            <a:tbl>
              <a:tblPr/>
              <a:tblGrid>
                <a:gridCol w="2414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R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G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Z UDPゴシック R"/>
                          <a:ea typeface="BIZ UDPゴシック R"/>
                          <a:cs typeface="BIZ UDPゴシック R"/>
                        </a:rPr>
                        <a:t>B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Z UDPゴシック R"/>
                        <a:ea typeface="BIZ UDPゴシック R"/>
                        <a:cs typeface="BIZ UDPゴシック R"/>
                      </a:endParaRP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5889104" y="5377319"/>
            <a:ext cx="761925" cy="761925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496616" y="5023120"/>
            <a:ext cx="864096" cy="27084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</a:pPr>
            <a:r>
              <a:rPr lang="ja-JP" altLang="en-US" sz="1600" b="1" dirty="0" smtClean="0">
                <a:latin typeface="BIZ UDPゴシック B"/>
                <a:ea typeface="BIZ UDPゴシック B"/>
                <a:cs typeface="BIZ UDPゴシック B"/>
              </a:rPr>
              <a:t>マゼンタ</a:t>
            </a:r>
            <a:endParaRPr lang="en-US" altLang="ja-JP" sz="1600" b="1" dirty="0" smtClean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889104" y="5023120"/>
            <a:ext cx="864096" cy="27084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</a:pPr>
            <a:r>
              <a:rPr lang="ja-JP" altLang="en-US" sz="1600" b="1" dirty="0" smtClean="0">
                <a:latin typeface="BIZ UDPゴシック B"/>
                <a:ea typeface="BIZ UDPゴシック B"/>
                <a:cs typeface="BIZ UDPゴシック B"/>
              </a:rPr>
              <a:t>イエロー</a:t>
            </a:r>
            <a:endParaRPr lang="en-US" altLang="ja-JP" sz="1600" b="1" dirty="0" smtClean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229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BIZ UDPゴシック B"/>
                <a:ea typeface="BIZ UDPゴシック B"/>
                <a:cs typeface="BIZ UDPゴシック B"/>
              </a:rPr>
              <a:t>3</a:t>
            </a:r>
            <a:r>
              <a:rPr kumimoji="1" lang="en-US" altLang="ja-JP" dirty="0" smtClean="0">
                <a:latin typeface="BIZ UDPゴシック B"/>
                <a:ea typeface="BIZ UDPゴシック B"/>
                <a:cs typeface="BIZ UDPゴシック B"/>
              </a:rPr>
              <a:t>. 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スライド背景（レイアウト）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12800" y="991644"/>
            <a:ext cx="8280399" cy="9602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1200"/>
              </a:spcAft>
            </a:pP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スライドは、扱うコンテンツの内容に応じて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「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背景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（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レイアウト</a:t>
            </a:r>
            <a:r>
              <a:rPr lang="ja-JP" altLang="en-US" sz="2400" dirty="0">
                <a:latin typeface="BIZ UDPゴシック B"/>
                <a:ea typeface="BIZ UDPゴシック B"/>
                <a:cs typeface="BIZ UDPゴシック B"/>
              </a:rPr>
              <a:t>）」</a:t>
            </a:r>
            <a:r>
              <a:rPr lang="ja-JP" altLang="en-US" sz="2400" b="1" dirty="0">
                <a:latin typeface="BIZ UDPゴシック B"/>
                <a:ea typeface="BIZ UDPゴシック B"/>
                <a:cs typeface="BIZ UDPゴシック B"/>
              </a:rPr>
              <a:t>を</a:t>
            </a:r>
            <a:r>
              <a:rPr lang="ja-JP" altLang="en-US" sz="2400" b="1" dirty="0" smtClean="0">
                <a:latin typeface="BIZ UDPゴシック B"/>
                <a:ea typeface="BIZ UDPゴシック B"/>
                <a:cs typeface="BIZ UDPゴシック B"/>
              </a:rPr>
              <a:t>切り替え、資料のストーリーにメリハリをつける。</a:t>
            </a:r>
            <a:endParaRPr lang="en-US" altLang="ja-JP" sz="2400" b="1" dirty="0" smtClean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405188" y="2240868"/>
            <a:ext cx="3095984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レイアウト サンプル</a:t>
            </a: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#1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pic>
        <p:nvPicPr>
          <p:cNvPr id="1026" name="Picture 2" descr="\\vmware-host\Shared Folders\PPTテンプレート\_2_コンテンツ｜パワーポイントデザイン｜記事\design-template-2018-03\backgrounds\titl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104964"/>
            <a:ext cx="2592388" cy="17947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mware-host\Shared Folders\PPTテンプレート\_2_コンテンツ｜パワーポイントデザイン｜記事\design-template-2018-03\backgrounds\table-of-content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54" y="3104964"/>
            <a:ext cx="2592388" cy="17947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vmware-host\Shared Folders\PPTテンプレート\_2_コンテンツ｜パワーポイントデザイン｜記事\design-template-2018-03\backgrounds\index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58" y="3104964"/>
            <a:ext cx="2583841" cy="178881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04900" y="5049180"/>
            <a:ext cx="2600288" cy="118494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表紙</a:t>
            </a:r>
            <a:endParaRPr lang="en-US" altLang="ja-JP" b="1" dirty="0" smtClean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>
                <a:latin typeface="BIZ UDPゴシック R"/>
                <a:ea typeface="BIZ UDPゴシック R"/>
                <a:cs typeface="BIZ UDPゴシック R"/>
              </a:rPr>
              <a:t>プレゼン資料の表紙に使用するレイアウトです</a:t>
            </a:r>
            <a:r>
              <a:rPr lang="ja-JP" altLang="en-US" sz="1400" dirty="0" smtClean="0">
                <a:latin typeface="BIZ UDPゴシック R"/>
                <a:ea typeface="BIZ UDPゴシック R"/>
                <a:cs typeface="BIZ UDPゴシック R"/>
              </a:rPr>
              <a:t>。中央部にはタイトルを記載します。</a:t>
            </a:r>
            <a:endParaRPr lang="en-US" altLang="ja-JP" sz="1400" b="1" dirty="0" smtClean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656856" y="5049180"/>
            <a:ext cx="2600288" cy="1184940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chemeClr val="tx2"/>
                </a:solidFill>
                <a:latin typeface="BIZ UDPゴシック B"/>
                <a:ea typeface="BIZ UDPゴシック B"/>
                <a:cs typeface="BIZ UDPゴシック B"/>
              </a:rPr>
              <a:t>目次</a:t>
            </a:r>
            <a:endParaRPr lang="en-US" altLang="ja-JP" b="1" dirty="0" smtClean="0">
              <a:solidFill>
                <a:schemeClr val="tx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背景左部</a:t>
            </a:r>
            <a:r>
              <a:rPr lang="en-US" altLang="ja-JP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1/5</a:t>
            </a:r>
            <a:r>
              <a:rPr lang="ja-JP" altLang="en-US" sz="1400" dirty="0" err="1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ほどを</a:t>
            </a: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メインカラーで塗りつぶし、見た目に特徴をつくったスライドです。</a:t>
            </a:r>
            <a:endParaRPr lang="en-US" altLang="ja-JP" sz="1400" b="1" dirty="0">
              <a:solidFill>
                <a:srgbClr val="0071BC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85558" y="5049180"/>
            <a:ext cx="2600288" cy="926407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rgbClr val="105FB2"/>
                </a:solidFill>
                <a:latin typeface="BIZ UDPゴシック B"/>
                <a:ea typeface="BIZ UDPゴシック B"/>
                <a:cs typeface="BIZ UDPゴシック B"/>
              </a:rPr>
              <a:t>中扉</a:t>
            </a:r>
            <a:endParaRPr lang="en-US" altLang="ja-JP" b="1" dirty="0" smtClean="0">
              <a:solidFill>
                <a:srgbClr val="105FB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章タイトルを記載するためのレイアウトです。</a:t>
            </a:r>
            <a:endParaRPr lang="en-US" altLang="ja-JP" sz="1400" b="1" dirty="0">
              <a:solidFill>
                <a:srgbClr val="0071BC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2696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vmware-host\Shared Folders\PPTテンプレート\_2_コンテンツ｜パワーポイントデザイン｜記事\design-template-2018-03\backgrounds\blank-bla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11" y="2280203"/>
            <a:ext cx="2247607" cy="15560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続き｜</a:t>
            </a:r>
            <a:r>
              <a:rPr lang="en-US" altLang="ja-JP" dirty="0">
                <a:latin typeface="BIZ UDPゴシック B"/>
                <a:ea typeface="BIZ UDPゴシック B"/>
                <a:cs typeface="BIZ UDPゴシック B"/>
              </a:rPr>
              <a:t>3</a:t>
            </a:r>
            <a:r>
              <a:rPr kumimoji="1" lang="en-US" altLang="ja-JP" dirty="0" smtClean="0">
                <a:latin typeface="BIZ UDPゴシック B"/>
                <a:ea typeface="BIZ UDPゴシック B"/>
                <a:cs typeface="BIZ UDPゴシック B"/>
              </a:rPr>
              <a:t>. </a:t>
            </a:r>
            <a:r>
              <a:rPr kumimoji="1" lang="ja-JP" altLang="en-US" dirty="0" smtClean="0">
                <a:latin typeface="BIZ UDPゴシック B"/>
                <a:ea typeface="BIZ UDPゴシック B"/>
                <a:cs typeface="BIZ UDPゴシック B"/>
              </a:rPr>
              <a:t>スライド背景（レイアウト）</a:t>
            </a:r>
            <a:endParaRPr kumimoji="1" lang="ja-JP" altLang="en-US" dirty="0">
              <a:latin typeface="BIZ UDPゴシック B"/>
              <a:ea typeface="BIZ UDPゴシック B"/>
              <a:cs typeface="BIZ UDPゴシック B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2050" name="Picture 2" descr="\\vmware-host\Shared Folders\PPTテンプレート\_2_コンテンツ｜パワーポイントデザイン｜記事\design-template-2018-03\backgrounds\conte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0" y="2288068"/>
            <a:ext cx="2594248" cy="179601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vmware-host\Shared Folders\PPTテンプレート\_2_コンテンツ｜パワーポイントデザイン｜記事\design-template-2018-03\backgrounds\supplementary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96" y="2288067"/>
            <a:ext cx="2236248" cy="154817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vmware-host\Shared Folders\PPTテンプレート\_2_コンテンツ｜パワーポイントデザイン｜記事\design-template-2018-03\backgrounds\supplementary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535913"/>
            <a:ext cx="2236249" cy="154817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04900" y="4232283"/>
            <a:ext cx="2600288" cy="14711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rgbClr val="105FB2"/>
                </a:solidFill>
                <a:latin typeface="BIZ UDPゴシック B"/>
                <a:ea typeface="BIZ UDPゴシック B"/>
                <a:cs typeface="BIZ UDPゴシック B"/>
              </a:rPr>
              <a:t>タイトルとコンテンツ</a:t>
            </a:r>
            <a:endParaRPr lang="en-US" altLang="ja-JP" b="1" dirty="0" smtClean="0">
              <a:solidFill>
                <a:srgbClr val="105FB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プレゼン</a:t>
            </a:r>
            <a:r>
              <a:rPr lang="ja-JP" altLang="en-US" sz="14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資料の標準的なレイアウトです。スライド上部にはタイトルを、中央部にはコンテンツを記載します。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643908" y="4232283"/>
            <a:ext cx="2600288" cy="147117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rgbClr val="105FB2"/>
                </a:solidFill>
                <a:latin typeface="BIZ UDPゴシック B"/>
                <a:ea typeface="BIZ UDPゴシック B"/>
                <a:cs typeface="BIZ UDPゴシック B"/>
              </a:rPr>
              <a:t>補足（情報）</a:t>
            </a:r>
            <a:endParaRPr lang="en-US" altLang="ja-JP" b="1" dirty="0" smtClean="0">
              <a:solidFill>
                <a:srgbClr val="105FB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補足</a:t>
            </a:r>
            <a:r>
              <a:rPr lang="ja-JP" altLang="en-US" sz="14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情報を記載するためのレイアウトです。タイトル</a:t>
            </a: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領域やスライド</a:t>
            </a:r>
            <a:r>
              <a:rPr lang="ja-JP" altLang="en-US" sz="14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の外周</a:t>
            </a: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にビジュアル上の特徴を持たせています。</a:t>
            </a:r>
            <a:endParaRPr lang="en-US" altLang="ja-JP" sz="1400" dirty="0" smtClean="0">
              <a:solidFill>
                <a:srgbClr val="4D4D4D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492911" y="4232283"/>
            <a:ext cx="2600288" cy="1205458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b="1" dirty="0" smtClean="0">
                <a:solidFill>
                  <a:srgbClr val="105FB2"/>
                </a:solidFill>
                <a:latin typeface="BIZ UDPゴシック B"/>
                <a:ea typeface="BIZ UDPゴシック B"/>
                <a:cs typeface="BIZ UDPゴシック B"/>
              </a:rPr>
              <a:t>ブランク</a:t>
            </a:r>
            <a:endParaRPr lang="en-US" altLang="ja-JP" b="1" dirty="0" smtClean="0">
              <a:solidFill>
                <a:srgbClr val="105FB2"/>
              </a:solidFill>
              <a:latin typeface="BIZ UDPゴシック B"/>
              <a:ea typeface="BIZ UDPゴシック B"/>
              <a:cs typeface="BIZ UDPゴシック B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タイトル領域を無くし、完全に無地と</a:t>
            </a:r>
            <a:r>
              <a:rPr lang="ja-JP" altLang="en-US" sz="1400" dirty="0" smtClean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したレイアウト</a:t>
            </a:r>
            <a:r>
              <a:rPr lang="ja-JP" altLang="en-US" sz="1400" dirty="0">
                <a:solidFill>
                  <a:srgbClr val="4D4D4D"/>
                </a:solidFill>
                <a:latin typeface="BIZ UDPゴシック R"/>
                <a:ea typeface="BIZ UDPゴシック R"/>
                <a:cs typeface="BIZ UDPゴシック R"/>
              </a:rPr>
              <a:t>です。「白無地」「逆版」「黒」の三種類があります。</a:t>
            </a:r>
          </a:p>
        </p:txBody>
      </p:sp>
      <p:pic>
        <p:nvPicPr>
          <p:cNvPr id="2053" name="Picture 5" descr="\\vmware-host\Shared Folders\PPTテンプレート\_2_コンテンツ｜パワーポイントデザイン｜記事\design-template-2018-03\backgrounds\blank-revers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13" y="2396079"/>
            <a:ext cx="2241927" cy="155210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vmware-host\Shared Folders\PPTテンプレート\_2_コンテンツ｜パワーポイントデザイン｜記事\design-template-2018-03\backgrounds\blank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92" y="2528049"/>
            <a:ext cx="2247608" cy="15560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405188" y="1422297"/>
            <a:ext cx="3095984" cy="458531"/>
          </a:xfrm>
          <a:prstGeom prst="roundRect">
            <a:avLst>
              <a:gd name="adj" fmla="val 713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  <a:extLst/>
        </p:spPr>
        <p:txBody>
          <a:bodyPr wrap="square" lIns="180000" tIns="72000" rIns="180000" bIns="36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レイアウト サンプル</a:t>
            </a:r>
            <a:r>
              <a:rPr lang="en-US" altLang="ja-JP" dirty="0" smtClean="0">
                <a:solidFill>
                  <a:schemeClr val="tx2"/>
                </a:solidFill>
                <a:latin typeface="BIZ UDPゴシック R"/>
                <a:ea typeface="BIZ UDPゴシック R"/>
                <a:cs typeface="BIZ UDPゴシック R"/>
              </a:rPr>
              <a:t>#2</a:t>
            </a:r>
            <a:endParaRPr lang="ja-JP" altLang="en-US" dirty="0">
              <a:solidFill>
                <a:schemeClr val="tx2"/>
              </a:solidFill>
              <a:latin typeface="BIZ UDPゴシック R"/>
              <a:ea typeface="BIZ UDPゴシック R"/>
              <a:cs typeface="BIZ UDPゴシック R"/>
            </a:endParaRPr>
          </a:p>
        </p:txBody>
      </p:sp>
    </p:spTree>
    <p:extLst>
      <p:ext uri="{BB962C8B-B14F-4D97-AF65-F5344CB8AC3E}">
        <p14:creationId xmlns:p14="http://schemas.microsoft.com/office/powerpoint/2010/main" val="294442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Design">
  <a:themeElements>
    <a:clrScheme name="PowerPoint Design 2017">
      <a:dk1>
        <a:srgbClr val="4D4D4D"/>
      </a:dk1>
      <a:lt1>
        <a:srgbClr val="FFFFFF"/>
      </a:lt1>
      <a:dk2>
        <a:srgbClr val="0071BC"/>
      </a:dk2>
      <a:lt2>
        <a:srgbClr val="E2F1FA"/>
      </a:lt2>
      <a:accent1>
        <a:srgbClr val="00395E"/>
      </a:accent1>
      <a:accent2>
        <a:srgbClr val="0071BC"/>
      </a:accent2>
      <a:accent3>
        <a:srgbClr val="FF5050"/>
      </a:accent3>
      <a:accent4>
        <a:srgbClr val="FF9596"/>
      </a:accent4>
      <a:accent5>
        <a:srgbClr val="EAEAEA"/>
      </a:accent5>
      <a:accent6>
        <a:srgbClr val="AFAFAF"/>
      </a:accent6>
      <a:hlink>
        <a:srgbClr val="2FADFF"/>
      </a:hlink>
      <a:folHlink>
        <a:srgbClr val="00395E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  <a:ex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23790</TotalTime>
  <Words>2420</Words>
  <Application>Microsoft Macintosh PowerPoint</Application>
  <PresentationFormat>A4 210x297 mm</PresentationFormat>
  <Paragraphs>365</Paragraphs>
  <Slides>32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PowerPoint Design</vt:lpstr>
      <vt:lpstr>パワーポイントの品質と生産性を向上させる デザイン・テンプレート ［ プロジェクター投影用/BIZ UDP ゴシックR/B.ver］</vt:lpstr>
      <vt:lpstr>はじめに</vt:lpstr>
      <vt:lpstr>パワーポイントの品質と生産性を向上させる デザイン・テンプレート</vt:lpstr>
      <vt:lpstr>1. ページ設定</vt:lpstr>
      <vt:lpstr>2. カラー</vt:lpstr>
      <vt:lpstr>補足｜色選びにあたって</vt:lpstr>
      <vt:lpstr>補足｜原色は用途を絞って利用する</vt:lpstr>
      <vt:lpstr>3. スライド背景（レイアウト）</vt:lpstr>
      <vt:lpstr>続き｜3. スライド背景（レイアウト）</vt:lpstr>
      <vt:lpstr>4. 余白／ヘッダー・フッター</vt:lpstr>
      <vt:lpstr>5. グリッドとガイド</vt:lpstr>
      <vt:lpstr>補足｜「グリッドとガイド」ダイアログボックスの開き方</vt:lpstr>
      <vt:lpstr>6. ガイド位置</vt:lpstr>
      <vt:lpstr>補足｜2分割用ガイド</vt:lpstr>
      <vt:lpstr>7. フォント</vt:lpstr>
      <vt:lpstr>8. メッセージライン</vt:lpstr>
      <vt:lpstr>9. 見出し・キーメッセージ</vt:lpstr>
      <vt:lpstr>10. 箇条書き</vt:lpstr>
      <vt:lpstr>補足｜「箇条書きと段落番号」ダイアログボックス</vt:lpstr>
      <vt:lpstr>11. 表</vt:lpstr>
      <vt:lpstr>補足｜装飾付き見出し</vt:lpstr>
      <vt:lpstr>12. グラフ</vt:lpstr>
      <vt:lpstr>補足｜円グラフ・折れ線グラフ</vt:lpstr>
      <vt:lpstr>13. 補足説明・注意書き</vt:lpstr>
      <vt:lpstr>14. 囲み・逆版（文字白ヌキ）</vt:lpstr>
      <vt:lpstr>補足｜テキストの上下左右に余白をとる方法</vt:lpstr>
      <vt:lpstr>15. 吹き出し</vt:lpstr>
      <vt:lpstr>16. 表紙</vt:lpstr>
      <vt:lpstr>17. 目次</vt:lpstr>
      <vt:lpstr> </vt:lpstr>
      <vt:lpstr>　</vt:lpstr>
      <vt:lpstr>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Design デザイン・テンプレート</dc:title>
  <dc:creator>鈴木　春人</dc:creator>
  <cp:lastModifiedBy>花井</cp:lastModifiedBy>
  <cp:revision>1351</cp:revision>
  <dcterms:created xsi:type="dcterms:W3CDTF">2013-06-19T15:30:58Z</dcterms:created>
  <dcterms:modified xsi:type="dcterms:W3CDTF">2018-05-19T13:50:05Z</dcterms:modified>
</cp:coreProperties>
</file>